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417" r:id="rId4"/>
    <p:sldId id="423" r:id="rId5"/>
    <p:sldId id="308" r:id="rId6"/>
    <p:sldId id="446" r:id="rId7"/>
    <p:sldId id="410" r:id="rId8"/>
    <p:sldId id="403" r:id="rId9"/>
    <p:sldId id="447" r:id="rId10"/>
    <p:sldId id="448" r:id="rId11"/>
    <p:sldId id="443" r:id="rId12"/>
    <p:sldId id="444" r:id="rId13"/>
    <p:sldId id="454" r:id="rId14"/>
    <p:sldId id="455" r:id="rId15"/>
    <p:sldId id="449" r:id="rId16"/>
    <p:sldId id="450" r:id="rId17"/>
    <p:sldId id="451" r:id="rId18"/>
    <p:sldId id="452" r:id="rId19"/>
    <p:sldId id="332" r:id="rId20"/>
    <p:sldId id="445"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5DA9DD"/>
    <a:srgbClr val="4267B2"/>
    <a:srgbClr val="FEF3D4"/>
    <a:srgbClr val="F8E08E"/>
    <a:srgbClr val="E8303B"/>
    <a:srgbClr val="383333"/>
    <a:srgbClr val="C26E68"/>
    <a:srgbClr val="0099D2"/>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3A1BD-0372-4259-9CA4-47809E59DAEC}" v="291" dt="2019-07-19T22:15:43.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72844" autoAdjust="0"/>
  </p:normalViewPr>
  <p:slideViewPr>
    <p:cSldViewPr snapToGrid="0" snapToObjects="1">
      <p:cViewPr varScale="1">
        <p:scale>
          <a:sx n="77" d="100"/>
          <a:sy n="77" d="100"/>
        </p:scale>
        <p:origin x="408" y="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ell, Deborah J" userId="823a89d2-5bc4-4846-b50b-169f5cccc9e3" providerId="ADAL" clId="{1F93A1BD-0372-4259-9CA4-47809E59DAEC}"/>
    <pc:docChg chg="custSel modSld">
      <pc:chgData name="Donnell, Deborah J" userId="823a89d2-5bc4-4846-b50b-169f5cccc9e3" providerId="ADAL" clId="{1F93A1BD-0372-4259-9CA4-47809E59DAEC}" dt="2019-07-19T22:15:43.551" v="290" actId="20577"/>
      <pc:docMkLst>
        <pc:docMk/>
      </pc:docMkLst>
      <pc:sldChg chg="modSp">
        <pc:chgData name="Donnell, Deborah J" userId="823a89d2-5bc4-4846-b50b-169f5cccc9e3" providerId="ADAL" clId="{1F93A1BD-0372-4259-9CA4-47809E59DAEC}" dt="2019-07-19T22:12:33.441" v="61" actId="20577"/>
        <pc:sldMkLst>
          <pc:docMk/>
          <pc:sldMk cId="2199497835" sldId="332"/>
        </pc:sldMkLst>
        <pc:spChg chg="mod">
          <ac:chgData name="Donnell, Deborah J" userId="823a89d2-5bc4-4846-b50b-169f5cccc9e3" providerId="ADAL" clId="{1F93A1BD-0372-4259-9CA4-47809E59DAEC}" dt="2019-07-19T22:12:33.441" v="61" actId="20577"/>
          <ac:spMkLst>
            <pc:docMk/>
            <pc:sldMk cId="2199497835" sldId="332"/>
            <ac:spMk id="13" creationId="{00000000-0000-0000-0000-000000000000}"/>
          </ac:spMkLst>
        </pc:spChg>
      </pc:sldChg>
      <pc:sldChg chg="modSp">
        <pc:chgData name="Donnell, Deborah J" userId="823a89d2-5bc4-4846-b50b-169f5cccc9e3" providerId="ADAL" clId="{1F93A1BD-0372-4259-9CA4-47809E59DAEC}" dt="2019-07-19T22:15:43.551" v="290" actId="20577"/>
        <pc:sldMkLst>
          <pc:docMk/>
          <pc:sldMk cId="2895374045" sldId="445"/>
        </pc:sldMkLst>
        <pc:spChg chg="mod">
          <ac:chgData name="Donnell, Deborah J" userId="823a89d2-5bc4-4846-b50b-169f5cccc9e3" providerId="ADAL" clId="{1F93A1BD-0372-4259-9CA4-47809E59DAEC}" dt="2019-07-19T22:14:13.127" v="129" actId="20577"/>
          <ac:spMkLst>
            <pc:docMk/>
            <pc:sldMk cId="2895374045" sldId="445"/>
            <ac:spMk id="4" creationId="{F06F6693-3DEC-4412-9146-569BE1F9A618}"/>
          </ac:spMkLst>
        </pc:spChg>
        <pc:spChg chg="mod">
          <ac:chgData name="Donnell, Deborah J" userId="823a89d2-5bc4-4846-b50b-169f5cccc9e3" providerId="ADAL" clId="{1F93A1BD-0372-4259-9CA4-47809E59DAEC}" dt="2019-07-19T22:15:43.551" v="290" actId="20577"/>
          <ac:spMkLst>
            <pc:docMk/>
            <pc:sldMk cId="2895374045" sldId="445"/>
            <ac:spMk id="5" creationId="{70DDABB2-C358-49A4-B094-2B1712CF764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08243110236221"/>
          <c:y val="0"/>
          <c:w val="0.66654650590551179"/>
          <c:h val="0.78029744215689945"/>
        </c:manualLayout>
      </c:layout>
      <c:barChart>
        <c:barDir val="bar"/>
        <c:grouping val="clustered"/>
        <c:varyColors val="0"/>
        <c:ser>
          <c:idx val="0"/>
          <c:order val="0"/>
          <c:tx>
            <c:strRef>
              <c:f>Sheet1!$B$1</c:f>
              <c:strCache>
                <c:ptCount val="1"/>
                <c:pt idx="0">
                  <c:v>People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Future standard incidence 1.0%     EXP similarly effective</c:v>
                </c:pt>
                <c:pt idx="1">
                  <c:v>Future standard incidence 1.0%     EXP 25% more effective</c:v>
                </c:pt>
                <c:pt idx="2">
                  <c:v>FTC/TDF incidence 2.1%                   EXP 25% more effective</c:v>
                </c:pt>
              </c:strCache>
            </c:strRef>
          </c:cat>
          <c:val>
            <c:numRef>
              <c:f>Sheet1!$B$2:$B$4</c:f>
              <c:numCache>
                <c:formatCode>General</c:formatCode>
                <c:ptCount val="3"/>
                <c:pt idx="0" formatCode="#,##0">
                  <c:v>40000</c:v>
                </c:pt>
                <c:pt idx="1">
                  <c:v>9400</c:v>
                </c:pt>
                <c:pt idx="2">
                  <c:v>4500</c:v>
                </c:pt>
              </c:numCache>
            </c:numRef>
          </c:val>
          <c:extLst>
            <c:ext xmlns:c16="http://schemas.microsoft.com/office/drawing/2014/chart" uri="{C3380CC4-5D6E-409C-BE32-E72D297353CC}">
              <c16:uniqueId val="{00000000-63B6-424E-B423-848BCE195CBF}"/>
            </c:ext>
          </c:extLst>
        </c:ser>
        <c:ser>
          <c:idx val="1"/>
          <c:order val="1"/>
          <c:tx>
            <c:strRef>
              <c:f>Sheet1!$C$1</c:f>
              <c:strCache>
                <c:ptCount val="1"/>
                <c:pt idx="0">
                  <c:v>Person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Future standard incidence 1.0%     EXP similarly effective</c:v>
                </c:pt>
                <c:pt idx="1">
                  <c:v>Future standard incidence 1.0%     EXP 25% more effective</c:v>
                </c:pt>
                <c:pt idx="2">
                  <c:v>FTC/TDF incidence 2.1%                   EXP 25% more effective</c:v>
                </c:pt>
              </c:strCache>
            </c:strRef>
          </c:cat>
          <c:val>
            <c:numRef>
              <c:f>Sheet1!$C$2:$C$4</c:f>
              <c:numCache>
                <c:formatCode>General</c:formatCode>
                <c:ptCount val="3"/>
                <c:pt idx="0">
                  <c:v>100000</c:v>
                </c:pt>
                <c:pt idx="1">
                  <c:v>19900</c:v>
                </c:pt>
                <c:pt idx="2">
                  <c:v>9600</c:v>
                </c:pt>
              </c:numCache>
            </c:numRef>
          </c:val>
          <c:extLst>
            <c:ext xmlns:c16="http://schemas.microsoft.com/office/drawing/2014/chart" uri="{C3380CC4-5D6E-409C-BE32-E72D297353CC}">
              <c16:uniqueId val="{00000001-63B6-424E-B423-848BCE195CBF}"/>
            </c:ext>
          </c:extLst>
        </c:ser>
        <c:dLbls>
          <c:dLblPos val="inEnd"/>
          <c:showLegendKey val="0"/>
          <c:showVal val="1"/>
          <c:showCatName val="0"/>
          <c:showSerName val="0"/>
          <c:showPercent val="0"/>
          <c:showBubbleSize val="0"/>
        </c:dLbls>
        <c:gapWidth val="182"/>
        <c:axId val="513812184"/>
        <c:axId val="513814480"/>
      </c:barChart>
      <c:catAx>
        <c:axId val="513812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13814480"/>
        <c:crosses val="autoZero"/>
        <c:auto val="1"/>
        <c:lblAlgn val="ctr"/>
        <c:lblOffset val="100"/>
        <c:noMultiLvlLbl val="0"/>
      </c:catAx>
      <c:valAx>
        <c:axId val="513814480"/>
        <c:scaling>
          <c:orientation val="minMax"/>
          <c:max val="100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3812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50%</c:v>
                </c:pt>
              </c:strCache>
            </c:strRef>
          </c:tx>
          <c:invertIfNegative val="0"/>
          <c:cat>
            <c:strRef>
              <c:f>Sheet1!$A$2:$A$3</c:f>
              <c:strCache>
                <c:ptCount val="2"/>
                <c:pt idx="0">
                  <c:v>CT</c:v>
                </c:pt>
                <c:pt idx="1">
                  <c:v>GC</c:v>
                </c:pt>
              </c:strCache>
            </c:strRef>
          </c:cat>
          <c:val>
            <c:numRef>
              <c:f>Sheet1!$B$2:$B$3</c:f>
              <c:numCache>
                <c:formatCode>0%</c:formatCode>
                <c:ptCount val="2"/>
                <c:pt idx="0">
                  <c:v>0.33</c:v>
                </c:pt>
                <c:pt idx="1">
                  <c:v>0.28000000000000003</c:v>
                </c:pt>
              </c:numCache>
            </c:numRef>
          </c:val>
          <c:extLst>
            <c:ext xmlns:c16="http://schemas.microsoft.com/office/drawing/2014/chart" uri="{C3380CC4-5D6E-409C-BE32-E72D297353CC}">
              <c16:uniqueId val="{00000000-4CBB-4298-A3C9-3E58AF1F27A6}"/>
            </c:ext>
          </c:extLst>
        </c:ser>
        <c:dLbls>
          <c:showLegendKey val="0"/>
          <c:showVal val="0"/>
          <c:showCatName val="0"/>
          <c:showSerName val="0"/>
          <c:showPercent val="0"/>
          <c:showBubbleSize val="0"/>
        </c:dLbls>
        <c:gapWidth val="150"/>
        <c:axId val="215121280"/>
        <c:axId val="215131264"/>
      </c:barChart>
      <c:catAx>
        <c:axId val="215121280"/>
        <c:scaling>
          <c:orientation val="minMax"/>
        </c:scaling>
        <c:delete val="1"/>
        <c:axPos val="b"/>
        <c:numFmt formatCode="General" sourceLinked="1"/>
        <c:majorTickMark val="out"/>
        <c:minorTickMark val="none"/>
        <c:tickLblPos val="nextTo"/>
        <c:crossAx val="215131264"/>
        <c:crosses val="autoZero"/>
        <c:auto val="1"/>
        <c:lblAlgn val="ctr"/>
        <c:lblOffset val="100"/>
        <c:noMultiLvlLbl val="0"/>
      </c:catAx>
      <c:valAx>
        <c:axId val="215131264"/>
        <c:scaling>
          <c:orientation val="minMax"/>
        </c:scaling>
        <c:delete val="1"/>
        <c:axPos val="l"/>
        <c:numFmt formatCode="0%" sourceLinked="1"/>
        <c:majorTickMark val="out"/>
        <c:minorTickMark val="none"/>
        <c:tickLblPos val="nextTo"/>
        <c:crossAx val="215121280"/>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png"/></Relationships>
</file>

<file path=ppt/diagrams/_rels/data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7.png"/></Relationships>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7.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CFDDE-CBD8-4D59-9EBE-96E901F70FF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35E18914-8693-42A8-B23F-C7264EADAB66}">
      <dgm:prSet phldrT="[Text]" custT="1"/>
      <dgm:spPr/>
      <dgm:t>
        <a:bodyPr/>
        <a:lstStyle/>
        <a:p>
          <a:r>
            <a:rPr lang="en-US" sz="2600" dirty="0"/>
            <a:t>First era: No effective prevention</a:t>
          </a:r>
        </a:p>
      </dgm:t>
    </dgm:pt>
    <dgm:pt modelId="{856B976B-35CC-4E95-AAA6-AE20EC8896DB}" type="parTrans" cxnId="{B782997C-B046-4536-A57A-1871F7ADAD5D}">
      <dgm:prSet/>
      <dgm:spPr/>
      <dgm:t>
        <a:bodyPr/>
        <a:lstStyle/>
        <a:p>
          <a:endParaRPr lang="en-US"/>
        </a:p>
      </dgm:t>
    </dgm:pt>
    <dgm:pt modelId="{88D48F34-063C-4C54-BAE0-438A8DEF8ACF}" type="sibTrans" cxnId="{B782997C-B046-4536-A57A-1871F7ADAD5D}">
      <dgm:prSet/>
      <dgm:spPr/>
      <dgm:t>
        <a:bodyPr/>
        <a:lstStyle/>
        <a:p>
          <a:endParaRPr lang="en-US"/>
        </a:p>
      </dgm:t>
    </dgm:pt>
    <dgm:pt modelId="{5A14831A-6E10-4B7F-B54D-1BEC5EC4B00E}">
      <dgm:prSet phldrT="[Text]" custT="1"/>
      <dgm:spPr/>
      <dgm:t>
        <a:bodyPr/>
        <a:lstStyle/>
        <a:p>
          <a:r>
            <a:rPr lang="en-US" sz="2600" dirty="0"/>
            <a:t>Second era: Effective prevention</a:t>
          </a:r>
        </a:p>
      </dgm:t>
    </dgm:pt>
    <dgm:pt modelId="{8B94DB85-9356-4C20-81F2-0703A1AAA12D}" type="parTrans" cxnId="{01035505-C805-4CBD-9270-0B7001D7D5BE}">
      <dgm:prSet/>
      <dgm:spPr/>
      <dgm:t>
        <a:bodyPr/>
        <a:lstStyle/>
        <a:p>
          <a:endParaRPr lang="en-US"/>
        </a:p>
      </dgm:t>
    </dgm:pt>
    <dgm:pt modelId="{C92A0969-870C-409D-A5FA-695877B637CF}" type="sibTrans" cxnId="{01035505-C805-4CBD-9270-0B7001D7D5BE}">
      <dgm:prSet/>
      <dgm:spPr/>
      <dgm:t>
        <a:bodyPr/>
        <a:lstStyle/>
        <a:p>
          <a:endParaRPr lang="en-US"/>
        </a:p>
      </dgm:t>
    </dgm:pt>
    <dgm:pt modelId="{8E869F78-0E3B-4EE0-8671-F11D09541C76}">
      <dgm:prSet phldrT="[Text]" custT="1"/>
      <dgm:spPr/>
      <dgm:t>
        <a:bodyPr/>
        <a:lstStyle/>
        <a:p>
          <a:r>
            <a:rPr lang="en-US" sz="2600" dirty="0"/>
            <a:t>Find new (better) </a:t>
          </a:r>
          <a:r>
            <a:rPr lang="en-US" sz="2600" dirty="0" err="1"/>
            <a:t>PrEP</a:t>
          </a:r>
          <a:r>
            <a:rPr lang="en-US" sz="2600" dirty="0"/>
            <a:t> drugs where FTC/TDF is a standard for prevention </a:t>
          </a:r>
        </a:p>
      </dgm:t>
    </dgm:pt>
    <dgm:pt modelId="{37881AD3-C105-431B-8B70-34EDB2DD6483}" type="parTrans" cxnId="{9800C197-F4F5-4364-B88E-8FB62F53A98D}">
      <dgm:prSet/>
      <dgm:spPr/>
      <dgm:t>
        <a:bodyPr/>
        <a:lstStyle/>
        <a:p>
          <a:endParaRPr lang="en-US"/>
        </a:p>
      </dgm:t>
    </dgm:pt>
    <dgm:pt modelId="{D84115A1-58F0-4773-8EB5-8A8475E124EE}" type="sibTrans" cxnId="{9800C197-F4F5-4364-B88E-8FB62F53A98D}">
      <dgm:prSet/>
      <dgm:spPr/>
      <dgm:t>
        <a:bodyPr/>
        <a:lstStyle/>
        <a:p>
          <a:endParaRPr lang="en-US"/>
        </a:p>
      </dgm:t>
    </dgm:pt>
    <dgm:pt modelId="{CD243F0A-7234-47A0-8FBA-DC99CA135DD7}">
      <dgm:prSet phldrT="[Text]" custT="1"/>
      <dgm:spPr/>
      <dgm:t>
        <a:bodyPr/>
        <a:lstStyle/>
        <a:p>
          <a:r>
            <a:rPr lang="en-US" sz="2600" dirty="0"/>
            <a:t>Placebo controlled RCTs in at-risk populations</a:t>
          </a:r>
        </a:p>
      </dgm:t>
    </dgm:pt>
    <dgm:pt modelId="{89D298CA-64DD-4859-B4C3-3CEBE95AB4C0}" type="parTrans" cxnId="{80A97E7C-8473-4DAA-98E2-3225BEE7D370}">
      <dgm:prSet/>
      <dgm:spPr/>
      <dgm:t>
        <a:bodyPr/>
        <a:lstStyle/>
        <a:p>
          <a:endParaRPr lang="en-US"/>
        </a:p>
      </dgm:t>
    </dgm:pt>
    <dgm:pt modelId="{57447FE1-A596-4F16-8FC4-CA5FE30E5595}" type="sibTrans" cxnId="{80A97E7C-8473-4DAA-98E2-3225BEE7D370}">
      <dgm:prSet/>
      <dgm:spPr/>
      <dgm:t>
        <a:bodyPr/>
        <a:lstStyle/>
        <a:p>
          <a:endParaRPr lang="en-US"/>
        </a:p>
      </dgm:t>
    </dgm:pt>
    <dgm:pt modelId="{5A379E4A-E467-40B4-BABE-A8D8E9844CEC}">
      <dgm:prSet phldrT="[Text]" custT="1"/>
      <dgm:spPr/>
      <dgm:t>
        <a:bodyPr/>
        <a:lstStyle/>
        <a:p>
          <a:r>
            <a:rPr lang="en-US" sz="2600" dirty="0"/>
            <a:t>Establish whether other prevention tools (vaccine, monoclonal Abs) can enhance protection</a:t>
          </a:r>
        </a:p>
      </dgm:t>
    </dgm:pt>
    <dgm:pt modelId="{1FAF76A5-F9D7-482B-85CF-F1B89D55BC62}" type="parTrans" cxnId="{274B6A1A-615B-4F35-B818-0F8C89BCFDC9}">
      <dgm:prSet/>
      <dgm:spPr/>
      <dgm:t>
        <a:bodyPr/>
        <a:lstStyle/>
        <a:p>
          <a:endParaRPr lang="en-US"/>
        </a:p>
      </dgm:t>
    </dgm:pt>
    <dgm:pt modelId="{BCC47DC1-30DE-4070-8D34-A78823F0E58D}" type="sibTrans" cxnId="{274B6A1A-615B-4F35-B818-0F8C89BCFDC9}">
      <dgm:prSet/>
      <dgm:spPr/>
      <dgm:t>
        <a:bodyPr/>
        <a:lstStyle/>
        <a:p>
          <a:endParaRPr lang="en-US"/>
        </a:p>
      </dgm:t>
    </dgm:pt>
    <dgm:pt modelId="{0BEA9E5B-1C38-4DCD-BEA4-84B2FDB5DAE6}">
      <dgm:prSet phldrT="[Text]" custT="1"/>
      <dgm:spPr/>
      <dgm:t>
        <a:bodyPr/>
        <a:lstStyle/>
        <a:p>
          <a:r>
            <a:rPr lang="en-US" sz="2600" dirty="0"/>
            <a:t>Third era: Effective </a:t>
          </a:r>
          <a:r>
            <a:rPr lang="en-US" sz="2600" b="1" i="1" dirty="0"/>
            <a:t>long-acting</a:t>
          </a:r>
          <a:r>
            <a:rPr lang="en-US" sz="2600" dirty="0"/>
            <a:t> prevention</a:t>
          </a:r>
        </a:p>
      </dgm:t>
    </dgm:pt>
    <dgm:pt modelId="{66550BB9-1B95-410D-8F15-2CADB1707767}" type="parTrans" cxnId="{34A9A89F-E38E-4640-AB33-DA89732A6D92}">
      <dgm:prSet/>
      <dgm:spPr/>
      <dgm:t>
        <a:bodyPr/>
        <a:lstStyle/>
        <a:p>
          <a:endParaRPr lang="en-US"/>
        </a:p>
      </dgm:t>
    </dgm:pt>
    <dgm:pt modelId="{F5110F80-0959-4393-A1E4-5A884822754B}" type="sibTrans" cxnId="{34A9A89F-E38E-4640-AB33-DA89732A6D92}">
      <dgm:prSet/>
      <dgm:spPr/>
      <dgm:t>
        <a:bodyPr/>
        <a:lstStyle/>
        <a:p>
          <a:endParaRPr lang="en-US"/>
        </a:p>
      </dgm:t>
    </dgm:pt>
    <dgm:pt modelId="{443E8FC6-B025-4E01-BED8-B70C6A28C0A6}">
      <dgm:prSet phldrT="[Text]" custT="1"/>
      <dgm:spPr/>
      <dgm:t>
        <a:bodyPr/>
        <a:lstStyle/>
        <a:p>
          <a:r>
            <a:rPr lang="en-US" sz="2600" dirty="0"/>
            <a:t>Advance additional products for prevention</a:t>
          </a:r>
        </a:p>
      </dgm:t>
    </dgm:pt>
    <dgm:pt modelId="{6794D2AB-EE9F-45E4-9F8A-445A7C0AF576}" type="parTrans" cxnId="{60D3F8DB-AABA-4D65-A312-116CB1884640}">
      <dgm:prSet/>
      <dgm:spPr/>
      <dgm:t>
        <a:bodyPr/>
        <a:lstStyle/>
        <a:p>
          <a:endParaRPr lang="en-US"/>
        </a:p>
      </dgm:t>
    </dgm:pt>
    <dgm:pt modelId="{67F8ACC3-23BB-481A-813E-0DC684960F4D}" type="sibTrans" cxnId="{60D3F8DB-AABA-4D65-A312-116CB1884640}">
      <dgm:prSet/>
      <dgm:spPr/>
      <dgm:t>
        <a:bodyPr/>
        <a:lstStyle/>
        <a:p>
          <a:endParaRPr lang="en-US"/>
        </a:p>
      </dgm:t>
    </dgm:pt>
    <dgm:pt modelId="{10FB64BD-A7B8-4A2F-911F-7B878412E074}" type="pres">
      <dgm:prSet presAssocID="{BC0CFDDE-CBD8-4D59-9EBE-96E901F70FFC}" presName="linear" presStyleCnt="0">
        <dgm:presLayoutVars>
          <dgm:dir/>
          <dgm:animLvl val="lvl"/>
          <dgm:resizeHandles val="exact"/>
        </dgm:presLayoutVars>
      </dgm:prSet>
      <dgm:spPr/>
    </dgm:pt>
    <dgm:pt modelId="{1A9635B4-83F8-4495-88AC-8CB0A96EB541}" type="pres">
      <dgm:prSet presAssocID="{35E18914-8693-42A8-B23F-C7264EADAB66}" presName="parentLin" presStyleCnt="0"/>
      <dgm:spPr/>
    </dgm:pt>
    <dgm:pt modelId="{DA97359B-9A90-4061-A1C1-35B495165278}" type="pres">
      <dgm:prSet presAssocID="{35E18914-8693-42A8-B23F-C7264EADAB66}" presName="parentLeftMargin" presStyleLbl="node1" presStyleIdx="0" presStyleCnt="3"/>
      <dgm:spPr/>
    </dgm:pt>
    <dgm:pt modelId="{9CB8BF18-026D-433C-866B-7C19AD10DEF9}" type="pres">
      <dgm:prSet presAssocID="{35E18914-8693-42A8-B23F-C7264EADAB66}" presName="parentText" presStyleLbl="node1" presStyleIdx="0" presStyleCnt="3" custScaleX="107495" custLinFactX="-1144" custLinFactNeighborX="-100000">
        <dgm:presLayoutVars>
          <dgm:chMax val="0"/>
          <dgm:bulletEnabled val="1"/>
        </dgm:presLayoutVars>
      </dgm:prSet>
      <dgm:spPr/>
    </dgm:pt>
    <dgm:pt modelId="{FB3F59E8-DD90-44E4-9A93-8A743897B5B1}" type="pres">
      <dgm:prSet presAssocID="{35E18914-8693-42A8-B23F-C7264EADAB66}" presName="negativeSpace" presStyleCnt="0"/>
      <dgm:spPr/>
    </dgm:pt>
    <dgm:pt modelId="{D5A80495-FAB8-4A50-95C7-F80B0E41220A}" type="pres">
      <dgm:prSet presAssocID="{35E18914-8693-42A8-B23F-C7264EADAB66}" presName="childText" presStyleLbl="conFgAcc1" presStyleIdx="0" presStyleCnt="3" custLinFactNeighborX="-11367">
        <dgm:presLayoutVars>
          <dgm:bulletEnabled val="1"/>
        </dgm:presLayoutVars>
      </dgm:prSet>
      <dgm:spPr/>
    </dgm:pt>
    <dgm:pt modelId="{5CBE1617-E75F-4C4E-83FC-201363C915E1}" type="pres">
      <dgm:prSet presAssocID="{88D48F34-063C-4C54-BAE0-438A8DEF8ACF}" presName="spaceBetweenRectangles" presStyleCnt="0"/>
      <dgm:spPr/>
    </dgm:pt>
    <dgm:pt modelId="{44B27776-EF1D-4405-B1C8-AE0522FD6961}" type="pres">
      <dgm:prSet presAssocID="{5A14831A-6E10-4B7F-B54D-1BEC5EC4B00E}" presName="parentLin" presStyleCnt="0"/>
      <dgm:spPr/>
    </dgm:pt>
    <dgm:pt modelId="{68A9C93F-7B54-4DBD-90C2-DE8622C2E95E}" type="pres">
      <dgm:prSet presAssocID="{5A14831A-6E10-4B7F-B54D-1BEC5EC4B00E}" presName="parentLeftMargin" presStyleLbl="node1" presStyleIdx="0" presStyleCnt="3"/>
      <dgm:spPr/>
    </dgm:pt>
    <dgm:pt modelId="{81CEDAAD-0476-46AF-939B-8CAB5D0C8C89}" type="pres">
      <dgm:prSet presAssocID="{5A14831A-6E10-4B7F-B54D-1BEC5EC4B00E}" presName="parentText" presStyleLbl="node1" presStyleIdx="1" presStyleCnt="3" custScaleX="109742" custLinFactX="-1144" custLinFactNeighborX="-100000">
        <dgm:presLayoutVars>
          <dgm:chMax val="0"/>
          <dgm:bulletEnabled val="1"/>
        </dgm:presLayoutVars>
      </dgm:prSet>
      <dgm:spPr/>
    </dgm:pt>
    <dgm:pt modelId="{DB809785-13B3-4DB1-93AE-EE94527512B5}" type="pres">
      <dgm:prSet presAssocID="{5A14831A-6E10-4B7F-B54D-1BEC5EC4B00E}" presName="negativeSpace" presStyleCnt="0"/>
      <dgm:spPr/>
    </dgm:pt>
    <dgm:pt modelId="{441A7C5E-8E95-4B65-B66F-B01845254FAB}" type="pres">
      <dgm:prSet presAssocID="{5A14831A-6E10-4B7F-B54D-1BEC5EC4B00E}" presName="childText" presStyleLbl="conFgAcc1" presStyleIdx="1" presStyleCnt="3" custLinFactNeighborX="-11367">
        <dgm:presLayoutVars>
          <dgm:bulletEnabled val="1"/>
        </dgm:presLayoutVars>
      </dgm:prSet>
      <dgm:spPr/>
    </dgm:pt>
    <dgm:pt modelId="{1A0DF4C2-199A-46B3-9B7B-A3B4E59209C7}" type="pres">
      <dgm:prSet presAssocID="{C92A0969-870C-409D-A5FA-695877B637CF}" presName="spaceBetweenRectangles" presStyleCnt="0"/>
      <dgm:spPr/>
    </dgm:pt>
    <dgm:pt modelId="{6103D715-349B-4564-AABE-6B283F585813}" type="pres">
      <dgm:prSet presAssocID="{0BEA9E5B-1C38-4DCD-BEA4-84B2FDB5DAE6}" presName="parentLin" presStyleCnt="0"/>
      <dgm:spPr/>
    </dgm:pt>
    <dgm:pt modelId="{E2C38158-E362-4A68-A70A-26ABE12508D4}" type="pres">
      <dgm:prSet presAssocID="{0BEA9E5B-1C38-4DCD-BEA4-84B2FDB5DAE6}" presName="parentLeftMargin" presStyleLbl="node1" presStyleIdx="1" presStyleCnt="3"/>
      <dgm:spPr/>
    </dgm:pt>
    <dgm:pt modelId="{BE8596A7-443B-43B5-AC82-116A50C13897}" type="pres">
      <dgm:prSet presAssocID="{0BEA9E5B-1C38-4DCD-BEA4-84B2FDB5DAE6}" presName="parentText" presStyleLbl="node1" presStyleIdx="2" presStyleCnt="3" custScaleX="107332" custLinFactX="-1144" custLinFactNeighborX="-100000">
        <dgm:presLayoutVars>
          <dgm:chMax val="0"/>
          <dgm:bulletEnabled val="1"/>
        </dgm:presLayoutVars>
      </dgm:prSet>
      <dgm:spPr/>
    </dgm:pt>
    <dgm:pt modelId="{3E15A15B-0847-4D97-A710-7B3DB2D8F0D3}" type="pres">
      <dgm:prSet presAssocID="{0BEA9E5B-1C38-4DCD-BEA4-84B2FDB5DAE6}" presName="negativeSpace" presStyleCnt="0"/>
      <dgm:spPr/>
    </dgm:pt>
    <dgm:pt modelId="{5F0003B9-C2A6-4D86-9DD3-2FD36FC26E81}" type="pres">
      <dgm:prSet presAssocID="{0BEA9E5B-1C38-4DCD-BEA4-84B2FDB5DAE6}" presName="childText" presStyleLbl="conFgAcc1" presStyleIdx="2" presStyleCnt="3" custLinFactNeighborX="-11367">
        <dgm:presLayoutVars>
          <dgm:bulletEnabled val="1"/>
        </dgm:presLayoutVars>
      </dgm:prSet>
      <dgm:spPr/>
    </dgm:pt>
  </dgm:ptLst>
  <dgm:cxnLst>
    <dgm:cxn modelId="{01035505-C805-4CBD-9270-0B7001D7D5BE}" srcId="{BC0CFDDE-CBD8-4D59-9EBE-96E901F70FFC}" destId="{5A14831A-6E10-4B7F-B54D-1BEC5EC4B00E}" srcOrd="1" destOrd="0" parTransId="{8B94DB85-9356-4C20-81F2-0703A1AAA12D}" sibTransId="{C92A0969-870C-409D-A5FA-695877B637CF}"/>
    <dgm:cxn modelId="{270C640D-5B14-49AF-B834-9DF0030BCE57}" type="presOf" srcId="{443E8FC6-B025-4E01-BED8-B70C6A28C0A6}" destId="{5F0003B9-C2A6-4D86-9DD3-2FD36FC26E81}" srcOrd="0" destOrd="0" presId="urn:microsoft.com/office/officeart/2005/8/layout/list1"/>
    <dgm:cxn modelId="{274B6A1A-615B-4F35-B818-0F8C89BCFDC9}" srcId="{5A14831A-6E10-4B7F-B54D-1BEC5EC4B00E}" destId="{5A379E4A-E467-40B4-BABE-A8D8E9844CEC}" srcOrd="1" destOrd="0" parTransId="{1FAF76A5-F9D7-482B-85CF-F1B89D55BC62}" sibTransId="{BCC47DC1-30DE-4070-8D34-A78823F0E58D}"/>
    <dgm:cxn modelId="{F48A2F22-671C-42C0-B851-374F8E021E9F}" type="presOf" srcId="{BC0CFDDE-CBD8-4D59-9EBE-96E901F70FFC}" destId="{10FB64BD-A7B8-4A2F-911F-7B878412E074}" srcOrd="0" destOrd="0" presId="urn:microsoft.com/office/officeart/2005/8/layout/list1"/>
    <dgm:cxn modelId="{1142ED2B-E686-4554-A11D-CCF7DAEA19BE}" type="presOf" srcId="{35E18914-8693-42A8-B23F-C7264EADAB66}" destId="{9CB8BF18-026D-433C-866B-7C19AD10DEF9}" srcOrd="1" destOrd="0" presId="urn:microsoft.com/office/officeart/2005/8/layout/list1"/>
    <dgm:cxn modelId="{259FBC64-3944-48B0-B2D5-527B43541CBC}" type="presOf" srcId="{5A14831A-6E10-4B7F-B54D-1BEC5EC4B00E}" destId="{81CEDAAD-0476-46AF-939B-8CAB5D0C8C89}" srcOrd="1" destOrd="0" presId="urn:microsoft.com/office/officeart/2005/8/layout/list1"/>
    <dgm:cxn modelId="{80A97E7C-8473-4DAA-98E2-3225BEE7D370}" srcId="{35E18914-8693-42A8-B23F-C7264EADAB66}" destId="{CD243F0A-7234-47A0-8FBA-DC99CA135DD7}" srcOrd="0" destOrd="0" parTransId="{89D298CA-64DD-4859-B4C3-3CEBE95AB4C0}" sibTransId="{57447FE1-A596-4F16-8FC4-CA5FE30E5595}"/>
    <dgm:cxn modelId="{B782997C-B046-4536-A57A-1871F7ADAD5D}" srcId="{BC0CFDDE-CBD8-4D59-9EBE-96E901F70FFC}" destId="{35E18914-8693-42A8-B23F-C7264EADAB66}" srcOrd="0" destOrd="0" parTransId="{856B976B-35CC-4E95-AAA6-AE20EC8896DB}" sibTransId="{88D48F34-063C-4C54-BAE0-438A8DEF8ACF}"/>
    <dgm:cxn modelId="{9800C197-F4F5-4364-B88E-8FB62F53A98D}" srcId="{5A14831A-6E10-4B7F-B54D-1BEC5EC4B00E}" destId="{8E869F78-0E3B-4EE0-8671-F11D09541C76}" srcOrd="0" destOrd="0" parTransId="{37881AD3-C105-431B-8B70-34EDB2DD6483}" sibTransId="{D84115A1-58F0-4773-8EB5-8A8475E124EE}"/>
    <dgm:cxn modelId="{34A9A89F-E38E-4640-AB33-DA89732A6D92}" srcId="{BC0CFDDE-CBD8-4D59-9EBE-96E901F70FFC}" destId="{0BEA9E5B-1C38-4DCD-BEA4-84B2FDB5DAE6}" srcOrd="2" destOrd="0" parTransId="{66550BB9-1B95-410D-8F15-2CADB1707767}" sibTransId="{F5110F80-0959-4393-A1E4-5A884822754B}"/>
    <dgm:cxn modelId="{5322EDA4-72F0-4142-B371-9D322172592F}" type="presOf" srcId="{0BEA9E5B-1C38-4DCD-BEA4-84B2FDB5DAE6}" destId="{BE8596A7-443B-43B5-AC82-116A50C13897}" srcOrd="1" destOrd="0" presId="urn:microsoft.com/office/officeart/2005/8/layout/list1"/>
    <dgm:cxn modelId="{49EA32B1-527A-4E18-9A9A-F78BC59CFE15}" type="presOf" srcId="{8E869F78-0E3B-4EE0-8671-F11D09541C76}" destId="{441A7C5E-8E95-4B65-B66F-B01845254FAB}" srcOrd="0" destOrd="0" presId="urn:microsoft.com/office/officeart/2005/8/layout/list1"/>
    <dgm:cxn modelId="{6F8EDFB7-781E-4A3A-B558-CE3427A46F02}" type="presOf" srcId="{35E18914-8693-42A8-B23F-C7264EADAB66}" destId="{DA97359B-9A90-4061-A1C1-35B495165278}" srcOrd="0" destOrd="0" presId="urn:microsoft.com/office/officeart/2005/8/layout/list1"/>
    <dgm:cxn modelId="{14A361BE-6A92-4DF6-B23A-41FE733FC929}" type="presOf" srcId="{0BEA9E5B-1C38-4DCD-BEA4-84B2FDB5DAE6}" destId="{E2C38158-E362-4A68-A70A-26ABE12508D4}" srcOrd="0" destOrd="0" presId="urn:microsoft.com/office/officeart/2005/8/layout/list1"/>
    <dgm:cxn modelId="{9EC5D9C3-FA50-4900-9C89-DD65A763D358}" type="presOf" srcId="{5A14831A-6E10-4B7F-B54D-1BEC5EC4B00E}" destId="{68A9C93F-7B54-4DBD-90C2-DE8622C2E95E}" srcOrd="0" destOrd="0" presId="urn:microsoft.com/office/officeart/2005/8/layout/list1"/>
    <dgm:cxn modelId="{60D3F8DB-AABA-4D65-A312-116CB1884640}" srcId="{0BEA9E5B-1C38-4DCD-BEA4-84B2FDB5DAE6}" destId="{443E8FC6-B025-4E01-BED8-B70C6A28C0A6}" srcOrd="0" destOrd="0" parTransId="{6794D2AB-EE9F-45E4-9F8A-445A7C0AF576}" sibTransId="{67F8ACC3-23BB-481A-813E-0DC684960F4D}"/>
    <dgm:cxn modelId="{CE1516E0-8533-4B2E-9654-7443AF6C0224}" type="presOf" srcId="{5A379E4A-E467-40B4-BABE-A8D8E9844CEC}" destId="{441A7C5E-8E95-4B65-B66F-B01845254FAB}" srcOrd="0" destOrd="1" presId="urn:microsoft.com/office/officeart/2005/8/layout/list1"/>
    <dgm:cxn modelId="{5BA3ABED-8BD5-4A3B-86C2-AF75E18CEC4C}" type="presOf" srcId="{CD243F0A-7234-47A0-8FBA-DC99CA135DD7}" destId="{D5A80495-FAB8-4A50-95C7-F80B0E41220A}" srcOrd="0" destOrd="0" presId="urn:microsoft.com/office/officeart/2005/8/layout/list1"/>
    <dgm:cxn modelId="{2E3587E2-4E3B-4C79-852C-32263DCDADDF}" type="presParOf" srcId="{10FB64BD-A7B8-4A2F-911F-7B878412E074}" destId="{1A9635B4-83F8-4495-88AC-8CB0A96EB541}" srcOrd="0" destOrd="0" presId="urn:microsoft.com/office/officeart/2005/8/layout/list1"/>
    <dgm:cxn modelId="{6260CB92-33EE-4898-B6F2-55EF437B8FCF}" type="presParOf" srcId="{1A9635B4-83F8-4495-88AC-8CB0A96EB541}" destId="{DA97359B-9A90-4061-A1C1-35B495165278}" srcOrd="0" destOrd="0" presId="urn:microsoft.com/office/officeart/2005/8/layout/list1"/>
    <dgm:cxn modelId="{C3AE3A39-460F-4E25-B189-53C25CECA5B2}" type="presParOf" srcId="{1A9635B4-83F8-4495-88AC-8CB0A96EB541}" destId="{9CB8BF18-026D-433C-866B-7C19AD10DEF9}" srcOrd="1" destOrd="0" presId="urn:microsoft.com/office/officeart/2005/8/layout/list1"/>
    <dgm:cxn modelId="{BA3250C2-FC1D-492B-A5CC-54A699D1553A}" type="presParOf" srcId="{10FB64BD-A7B8-4A2F-911F-7B878412E074}" destId="{FB3F59E8-DD90-44E4-9A93-8A743897B5B1}" srcOrd="1" destOrd="0" presId="urn:microsoft.com/office/officeart/2005/8/layout/list1"/>
    <dgm:cxn modelId="{22E61F64-F3E6-4CED-87C4-ED5530011B14}" type="presParOf" srcId="{10FB64BD-A7B8-4A2F-911F-7B878412E074}" destId="{D5A80495-FAB8-4A50-95C7-F80B0E41220A}" srcOrd="2" destOrd="0" presId="urn:microsoft.com/office/officeart/2005/8/layout/list1"/>
    <dgm:cxn modelId="{B160A941-D6F7-4D31-8167-75830926E4B6}" type="presParOf" srcId="{10FB64BD-A7B8-4A2F-911F-7B878412E074}" destId="{5CBE1617-E75F-4C4E-83FC-201363C915E1}" srcOrd="3" destOrd="0" presId="urn:microsoft.com/office/officeart/2005/8/layout/list1"/>
    <dgm:cxn modelId="{A7CC1268-A2A5-4C3D-844E-B6DC1ACD71ED}" type="presParOf" srcId="{10FB64BD-A7B8-4A2F-911F-7B878412E074}" destId="{44B27776-EF1D-4405-B1C8-AE0522FD6961}" srcOrd="4" destOrd="0" presId="urn:microsoft.com/office/officeart/2005/8/layout/list1"/>
    <dgm:cxn modelId="{49FD6F42-15F4-4FBC-B786-DA92412EB029}" type="presParOf" srcId="{44B27776-EF1D-4405-B1C8-AE0522FD6961}" destId="{68A9C93F-7B54-4DBD-90C2-DE8622C2E95E}" srcOrd="0" destOrd="0" presId="urn:microsoft.com/office/officeart/2005/8/layout/list1"/>
    <dgm:cxn modelId="{2BBD981B-65A1-463F-890D-53CC56677EAD}" type="presParOf" srcId="{44B27776-EF1D-4405-B1C8-AE0522FD6961}" destId="{81CEDAAD-0476-46AF-939B-8CAB5D0C8C89}" srcOrd="1" destOrd="0" presId="urn:microsoft.com/office/officeart/2005/8/layout/list1"/>
    <dgm:cxn modelId="{ABAC420B-178C-42BD-B278-DDA857A86E29}" type="presParOf" srcId="{10FB64BD-A7B8-4A2F-911F-7B878412E074}" destId="{DB809785-13B3-4DB1-93AE-EE94527512B5}" srcOrd="5" destOrd="0" presId="urn:microsoft.com/office/officeart/2005/8/layout/list1"/>
    <dgm:cxn modelId="{0AFA8DF6-340F-402D-B553-88086AD6AA69}" type="presParOf" srcId="{10FB64BD-A7B8-4A2F-911F-7B878412E074}" destId="{441A7C5E-8E95-4B65-B66F-B01845254FAB}" srcOrd="6" destOrd="0" presId="urn:microsoft.com/office/officeart/2005/8/layout/list1"/>
    <dgm:cxn modelId="{0B25E396-8159-44DF-83ED-F7E22AC9CC49}" type="presParOf" srcId="{10FB64BD-A7B8-4A2F-911F-7B878412E074}" destId="{1A0DF4C2-199A-46B3-9B7B-A3B4E59209C7}" srcOrd="7" destOrd="0" presId="urn:microsoft.com/office/officeart/2005/8/layout/list1"/>
    <dgm:cxn modelId="{8BE6087D-F426-49B6-AF02-5B93FDD79622}" type="presParOf" srcId="{10FB64BD-A7B8-4A2F-911F-7B878412E074}" destId="{6103D715-349B-4564-AABE-6B283F585813}" srcOrd="8" destOrd="0" presId="urn:microsoft.com/office/officeart/2005/8/layout/list1"/>
    <dgm:cxn modelId="{365B8F1F-3C5A-4631-8FF4-38985B1F7A5C}" type="presParOf" srcId="{6103D715-349B-4564-AABE-6B283F585813}" destId="{E2C38158-E362-4A68-A70A-26ABE12508D4}" srcOrd="0" destOrd="0" presId="urn:microsoft.com/office/officeart/2005/8/layout/list1"/>
    <dgm:cxn modelId="{4492FAAB-0535-46BE-80BD-958E5529CE75}" type="presParOf" srcId="{6103D715-349B-4564-AABE-6B283F585813}" destId="{BE8596A7-443B-43B5-AC82-116A50C13897}" srcOrd="1" destOrd="0" presId="urn:microsoft.com/office/officeart/2005/8/layout/list1"/>
    <dgm:cxn modelId="{62C81C9D-27F7-46A8-BD64-82DEF254611F}" type="presParOf" srcId="{10FB64BD-A7B8-4A2F-911F-7B878412E074}" destId="{3E15A15B-0847-4D97-A710-7B3DB2D8F0D3}" srcOrd="9" destOrd="0" presId="urn:microsoft.com/office/officeart/2005/8/layout/list1"/>
    <dgm:cxn modelId="{49CFC994-FA72-47DD-BCEA-02567E0B6711}" type="presParOf" srcId="{10FB64BD-A7B8-4A2F-911F-7B878412E074}" destId="{5F0003B9-C2A6-4D86-9DD3-2FD36FC26E8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dgm:spPr/>
      <dgm:t>
        <a:bodyPr/>
        <a:lstStyle/>
        <a:p>
          <a:r>
            <a:rPr lang="en-US" dirty="0"/>
            <a:t>oral PrEP + Placebo</a:t>
          </a:r>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AC50B2CD-DDE9-4682-9567-B9FB34C29802}">
      <dgm:prSet phldrT="[Text]"/>
      <dgm:spPr/>
      <dgm:t>
        <a:bodyPr/>
        <a:lstStyle/>
        <a:p>
          <a:r>
            <a:rPr lang="en-US" dirty="0"/>
            <a:t>oral </a:t>
          </a:r>
          <a:r>
            <a:rPr lang="en-US" dirty="0" err="1"/>
            <a:t>PrEP</a:t>
          </a:r>
          <a:r>
            <a:rPr lang="en-US" dirty="0"/>
            <a:t> + EXP</a:t>
          </a:r>
        </a:p>
      </dgm:t>
    </dgm:pt>
    <dgm:pt modelId="{F3F00F5F-17EA-4BE0-8F68-010515681806}" type="parTrans" cxnId="{EA8F26F0-F1EC-47C9-99AE-901639CEEF78}">
      <dgm:prSet/>
      <dgm:spPr/>
      <dgm:t>
        <a:bodyPr/>
        <a:lstStyle/>
        <a:p>
          <a:endParaRPr lang="en-US"/>
        </a:p>
      </dgm:t>
    </dgm:pt>
    <dgm:pt modelId="{BBB5D788-C778-4917-BE53-C2623AAEA0CE}" type="sibTrans" cxnId="{EA8F26F0-F1EC-47C9-99AE-901639CEEF7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dgm:spPr>
        <a:blipFill rotWithShape="1">
          <a:blip xmlns:r="http://schemas.openxmlformats.org/officeDocument/2006/relationships" r:embed="rId1"/>
          <a:stretch>
            <a:fillRect/>
          </a:stretch>
        </a:blipFill>
        <a:ln>
          <a:solidFill>
            <a:schemeClr val="accent1"/>
          </a:solidFill>
        </a:ln>
      </dgm:spPr>
    </dgm:pt>
    <dgm:pt modelId="{7ABF16CB-134C-41A6-ADAD-683D50A38E21}" type="pres">
      <dgm:prSet presAssocID="{6E327302-BE38-418B-A0B6-D5CE9AF2A13A}" presName="textRect" presStyleLbl="revTx" presStyleIdx="0" presStyleCnt="2">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C3C7A7DF-7A38-48A9-B380-C11A8815A2ED}" type="pres">
      <dgm:prSet presAssocID="{AC50B2CD-DDE9-4682-9567-B9FB34C29802}" presName="compNode" presStyleCnt="0"/>
      <dgm:spPr/>
    </dgm:pt>
    <dgm:pt modelId="{868A5919-0166-47EE-A30A-3F1C9885F84B}" type="pres">
      <dgm:prSet presAssocID="{AC50B2CD-DDE9-4682-9567-B9FB34C29802}" presName="pictRect" presStyleLbl="node1" presStyleIdx="1" presStyleCnt="2" custLinFactNeighborX="-786" custLinFactNeighborY="-3699"/>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a:solidFill>
            <a:schemeClr val="accent1"/>
          </a:solidFill>
        </a:ln>
      </dgm:spPr>
    </dgm:pt>
    <dgm:pt modelId="{A81AFD0B-94A7-4225-9557-F8FE20A47313}" type="pres">
      <dgm:prSet presAssocID="{AC50B2CD-DDE9-4682-9567-B9FB34C29802}" presName="textRect" presStyleLbl="revTx" presStyleIdx="1" presStyleCnt="2">
        <dgm:presLayoutVars>
          <dgm:bulletEnabled val="1"/>
        </dgm:presLayoutVars>
      </dgm:prSet>
      <dgm:spPr/>
    </dgm:pt>
  </dgm:ptLst>
  <dgm:cxnLst>
    <dgm:cxn modelId="{90B83328-201B-4E62-887C-BCF042AC6184}" type="presOf" srcId="{6E327302-BE38-418B-A0B6-D5CE9AF2A13A}" destId="{7ABF16CB-134C-41A6-ADAD-683D50A38E21}"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D233177B-51B3-4166-A776-15AD26DDAC7A}" type="presOf" srcId="{6E139EBB-CDBC-4487-A2CC-43A9CBD97AD4}" destId="{9ECC5FF1-8247-4EEB-B6C3-0D2335C2345D}" srcOrd="0" destOrd="0" presId="urn:microsoft.com/office/officeart/2005/8/layout/pList1"/>
    <dgm:cxn modelId="{841A36A9-63CA-4B30-8700-FDFA60BEB28C}" type="presOf" srcId="{AC50B2CD-DDE9-4682-9567-B9FB34C29802}" destId="{A81AFD0B-94A7-4225-9557-F8FE20A47313}" srcOrd="0" destOrd="0" presId="urn:microsoft.com/office/officeart/2005/8/layout/pList1"/>
    <dgm:cxn modelId="{01A518EF-A917-417A-BED1-9AAD93207FBC}" type="presOf" srcId="{9D06A5A8-D601-49C2-ADE9-680699E9F404}" destId="{5B63BA75-7922-49CA-B817-BD44649F43F0}" srcOrd="0" destOrd="0" presId="urn:microsoft.com/office/officeart/2005/8/layout/pList1"/>
    <dgm:cxn modelId="{EA8F26F0-F1EC-47C9-99AE-901639CEEF78}" srcId="{9D06A5A8-D601-49C2-ADE9-680699E9F404}" destId="{AC50B2CD-DDE9-4682-9567-B9FB34C29802}" srcOrd="1" destOrd="0" parTransId="{F3F00F5F-17EA-4BE0-8F68-010515681806}" sibTransId="{BBB5D788-C778-4917-BE53-C2623AAEA0CE}"/>
    <dgm:cxn modelId="{3AEACFAD-0DD7-480D-9FED-680C74F7B95A}" type="presParOf" srcId="{5B63BA75-7922-49CA-B817-BD44649F43F0}" destId="{C9A1F3F5-3D75-4779-9739-C10A8FD77C1E}" srcOrd="0" destOrd="0" presId="urn:microsoft.com/office/officeart/2005/8/layout/pList1"/>
    <dgm:cxn modelId="{BFE91422-7636-4444-AE3D-39AAC79FF066}" type="presParOf" srcId="{C9A1F3F5-3D75-4779-9739-C10A8FD77C1E}" destId="{B7E80FFF-A4F5-4A7B-AC1F-EDC48255E224}" srcOrd="0" destOrd="0" presId="urn:microsoft.com/office/officeart/2005/8/layout/pList1"/>
    <dgm:cxn modelId="{8EB02DE0-4799-48D9-8BED-300F5B95ADAD}" type="presParOf" srcId="{C9A1F3F5-3D75-4779-9739-C10A8FD77C1E}" destId="{7ABF16CB-134C-41A6-ADAD-683D50A38E21}" srcOrd="1" destOrd="0" presId="urn:microsoft.com/office/officeart/2005/8/layout/pList1"/>
    <dgm:cxn modelId="{776FB3A5-A536-4F0C-A714-A97103C02DF4}" type="presParOf" srcId="{5B63BA75-7922-49CA-B817-BD44649F43F0}" destId="{9ECC5FF1-8247-4EEB-B6C3-0D2335C2345D}" srcOrd="1" destOrd="0" presId="urn:microsoft.com/office/officeart/2005/8/layout/pList1"/>
    <dgm:cxn modelId="{04B6A399-63BC-4EC3-B02D-AE81DFA5AC9F}" type="presParOf" srcId="{5B63BA75-7922-49CA-B817-BD44649F43F0}" destId="{C3C7A7DF-7A38-48A9-B380-C11A8815A2ED}" srcOrd="2" destOrd="0" presId="urn:microsoft.com/office/officeart/2005/8/layout/pList1"/>
    <dgm:cxn modelId="{216B1FA0-B3CF-46B2-9224-F5611111C0DC}" type="presParOf" srcId="{C3C7A7DF-7A38-48A9-B380-C11A8815A2ED}" destId="{868A5919-0166-47EE-A30A-3F1C9885F84B}" srcOrd="0" destOrd="0" presId="urn:microsoft.com/office/officeart/2005/8/layout/pList1"/>
    <dgm:cxn modelId="{4111AE1F-1837-4865-BE38-FD3D767D15CD}" type="presParOf" srcId="{C3C7A7DF-7A38-48A9-B380-C11A8815A2ED}" destId="{A81AFD0B-94A7-4225-9557-F8FE20A47313}" srcOrd="1" destOrd="0" presId="urn:microsoft.com/office/officeart/2005/8/layout/p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dgm:spPr/>
      <dgm:t>
        <a:bodyPr/>
        <a:lstStyle/>
        <a:p>
          <a:r>
            <a:rPr lang="en-US" dirty="0"/>
            <a:t>Oral </a:t>
          </a:r>
          <a:r>
            <a:rPr lang="en-US" dirty="0" err="1"/>
            <a:t>PrEP</a:t>
          </a:r>
          <a:endParaRPr lang="en-US" dirty="0"/>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FAE6BA79-92AB-42F0-80F8-BF7828FFEF9E}">
      <dgm:prSet phldrT="[Text]"/>
      <dgm:spPr/>
      <dgm:t>
        <a:bodyPr/>
        <a:lstStyle/>
        <a:p>
          <a:r>
            <a:rPr lang="en-US" dirty="0"/>
            <a:t>EXP</a:t>
          </a:r>
        </a:p>
      </dgm:t>
    </dgm:pt>
    <dgm:pt modelId="{63B94143-4AB7-4C19-89AA-8CDCF609691E}" type="parTrans" cxnId="{547D1297-CA6B-4C63-BBF2-747230E2D198}">
      <dgm:prSet/>
      <dgm:spPr/>
      <dgm:t>
        <a:bodyPr/>
        <a:lstStyle/>
        <a:p>
          <a:endParaRPr lang="en-US"/>
        </a:p>
      </dgm:t>
    </dgm:pt>
    <dgm:pt modelId="{6CD16A7E-8E79-4A63-8D45-56147EE98248}" type="sibTrans" cxnId="{547D1297-CA6B-4C63-BBF2-747230E2D19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dgm:spPr>
        <a:blipFill rotWithShape="1">
          <a:blip xmlns:r="http://schemas.openxmlformats.org/officeDocument/2006/relationships" r:embed="rId1"/>
          <a:stretch>
            <a:fillRect/>
          </a:stretch>
        </a:blipFill>
        <a:ln>
          <a:solidFill>
            <a:schemeClr val="accent1"/>
          </a:solidFill>
        </a:ln>
      </dgm:spPr>
    </dgm:pt>
    <dgm:pt modelId="{7ABF16CB-134C-41A6-ADAD-683D50A38E21}" type="pres">
      <dgm:prSet presAssocID="{6E327302-BE38-418B-A0B6-D5CE9AF2A13A}" presName="textRect" presStyleLbl="revTx" presStyleIdx="0" presStyleCnt="2">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EC4D77C8-FFF3-405A-9DFC-72E0A224B9B7}" type="pres">
      <dgm:prSet presAssocID="{FAE6BA79-92AB-42F0-80F8-BF7828FFEF9E}" presName="compNode" presStyleCnt="0"/>
      <dgm:spPr/>
    </dgm:pt>
    <dgm:pt modelId="{401BC040-C32F-477E-A8E0-37BC2AF11BB5}" type="pres">
      <dgm:prSet presAssocID="{FAE6BA79-92AB-42F0-80F8-BF7828FFEF9E}" presName="pictRect" presStyleLbl="node1" presStyleIdx="1" presStyleCnt="2"/>
      <dgm:spPr>
        <a:blipFill rotWithShape="1">
          <a:blip xmlns:r="http://schemas.openxmlformats.org/officeDocument/2006/relationships" r:embed="rId2"/>
          <a:stretch>
            <a:fillRect/>
          </a:stretch>
        </a:blipFill>
        <a:ln>
          <a:solidFill>
            <a:schemeClr val="accent1"/>
          </a:solidFill>
        </a:ln>
      </dgm:spPr>
    </dgm:pt>
    <dgm:pt modelId="{330DD072-6F55-4B74-BA4C-2F89B802155F}" type="pres">
      <dgm:prSet presAssocID="{FAE6BA79-92AB-42F0-80F8-BF7828FFEF9E}" presName="textRect" presStyleLbl="revTx" presStyleIdx="1" presStyleCnt="2">
        <dgm:presLayoutVars>
          <dgm:bulletEnabled val="1"/>
        </dgm:presLayoutVars>
      </dgm:prSet>
      <dgm:spPr/>
    </dgm:pt>
  </dgm:ptLst>
  <dgm:cxnLst>
    <dgm:cxn modelId="{4B9A760D-C744-4F70-97C3-352EB2E9A04F}" type="presOf" srcId="{FAE6BA79-92AB-42F0-80F8-BF7828FFEF9E}" destId="{330DD072-6F55-4B74-BA4C-2F89B802155F}" srcOrd="0" destOrd="0" presId="urn:microsoft.com/office/officeart/2005/8/layout/pList1"/>
    <dgm:cxn modelId="{E9CB6865-8A75-4C0E-B930-50C7EE6DCB44}" type="presOf" srcId="{6E327302-BE38-418B-A0B6-D5CE9AF2A13A}" destId="{7ABF16CB-134C-41A6-ADAD-683D50A38E21}" srcOrd="0" destOrd="0" presId="urn:microsoft.com/office/officeart/2005/8/layout/pList1"/>
    <dgm:cxn modelId="{6E8E3D4C-84DB-4CD0-940F-59F0FBF02891}" type="presOf" srcId="{9D06A5A8-D601-49C2-ADE9-680699E9F404}" destId="{5B63BA75-7922-49CA-B817-BD44649F43F0}"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547D1297-CA6B-4C63-BBF2-747230E2D198}" srcId="{9D06A5A8-D601-49C2-ADE9-680699E9F404}" destId="{FAE6BA79-92AB-42F0-80F8-BF7828FFEF9E}" srcOrd="1" destOrd="0" parTransId="{63B94143-4AB7-4C19-89AA-8CDCF609691E}" sibTransId="{6CD16A7E-8E79-4A63-8D45-56147EE98248}"/>
    <dgm:cxn modelId="{DCBC91E4-05D7-478C-BBE1-DF9E940C2C6E}" type="presOf" srcId="{6E139EBB-CDBC-4487-A2CC-43A9CBD97AD4}" destId="{9ECC5FF1-8247-4EEB-B6C3-0D2335C2345D}" srcOrd="0" destOrd="0" presId="urn:microsoft.com/office/officeart/2005/8/layout/pList1"/>
    <dgm:cxn modelId="{9E119B9A-19ED-457C-850D-04046497F83D}" type="presParOf" srcId="{5B63BA75-7922-49CA-B817-BD44649F43F0}" destId="{C9A1F3F5-3D75-4779-9739-C10A8FD77C1E}" srcOrd="0" destOrd="0" presId="urn:microsoft.com/office/officeart/2005/8/layout/pList1"/>
    <dgm:cxn modelId="{7FC1C198-0BAE-4B95-8C0F-188E60FEF72F}" type="presParOf" srcId="{C9A1F3F5-3D75-4779-9739-C10A8FD77C1E}" destId="{B7E80FFF-A4F5-4A7B-AC1F-EDC48255E224}" srcOrd="0" destOrd="0" presId="urn:microsoft.com/office/officeart/2005/8/layout/pList1"/>
    <dgm:cxn modelId="{6379C92E-C415-4725-B441-0B19161FE0BF}" type="presParOf" srcId="{C9A1F3F5-3D75-4779-9739-C10A8FD77C1E}" destId="{7ABF16CB-134C-41A6-ADAD-683D50A38E21}" srcOrd="1" destOrd="0" presId="urn:microsoft.com/office/officeart/2005/8/layout/pList1"/>
    <dgm:cxn modelId="{46BF0F16-CEA8-4724-B9FC-A02A1CFB732C}" type="presParOf" srcId="{5B63BA75-7922-49CA-B817-BD44649F43F0}" destId="{9ECC5FF1-8247-4EEB-B6C3-0D2335C2345D}" srcOrd="1" destOrd="0" presId="urn:microsoft.com/office/officeart/2005/8/layout/pList1"/>
    <dgm:cxn modelId="{74B36F10-72DE-47B9-96E1-705BBBD46DBA}" type="presParOf" srcId="{5B63BA75-7922-49CA-B817-BD44649F43F0}" destId="{EC4D77C8-FFF3-405A-9DFC-72E0A224B9B7}" srcOrd="2" destOrd="0" presId="urn:microsoft.com/office/officeart/2005/8/layout/pList1"/>
    <dgm:cxn modelId="{7490A785-8C7C-4E62-A6D6-CBC0C0ABD5C1}" type="presParOf" srcId="{EC4D77C8-FFF3-405A-9DFC-72E0A224B9B7}" destId="{401BC040-C32F-477E-A8E0-37BC2AF11BB5}" srcOrd="0" destOrd="0" presId="urn:microsoft.com/office/officeart/2005/8/layout/pList1"/>
    <dgm:cxn modelId="{313CDD7B-759E-4356-9C91-B094E25F868F}" type="presParOf" srcId="{EC4D77C8-FFF3-405A-9DFC-72E0A224B9B7}" destId="{330DD072-6F55-4B74-BA4C-2F89B802155F}"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custT="1"/>
      <dgm:spPr/>
      <dgm:t>
        <a:bodyPr/>
        <a:lstStyle/>
        <a:p>
          <a:r>
            <a:rPr lang="en-US" sz="2400" dirty="0"/>
            <a:t>Placebo</a:t>
          </a:r>
          <a:endParaRPr lang="en-US" sz="2800" dirty="0"/>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AC50B2CD-DDE9-4682-9567-B9FB34C29802}">
      <dgm:prSet phldrT="[Text]" custT="1"/>
      <dgm:spPr/>
      <dgm:t>
        <a:bodyPr/>
        <a:lstStyle/>
        <a:p>
          <a:r>
            <a:rPr lang="en-US" sz="2400" dirty="0"/>
            <a:t>EXP</a:t>
          </a:r>
          <a:endParaRPr lang="en-US" sz="3100" dirty="0"/>
        </a:p>
      </dgm:t>
    </dgm:pt>
    <dgm:pt modelId="{F3F00F5F-17EA-4BE0-8F68-010515681806}" type="parTrans" cxnId="{EA8F26F0-F1EC-47C9-99AE-901639CEEF78}">
      <dgm:prSet/>
      <dgm:spPr/>
      <dgm:t>
        <a:bodyPr/>
        <a:lstStyle/>
        <a:p>
          <a:endParaRPr lang="en-US"/>
        </a:p>
      </dgm:t>
    </dgm:pt>
    <dgm:pt modelId="{BBB5D788-C778-4917-BE53-C2623AAEA0CE}" type="sibTrans" cxnId="{EA8F26F0-F1EC-47C9-99AE-901639CEEF7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dgm:spPr>
        <a:blipFill rotWithShape="1">
          <a:blip xmlns:r="http://schemas.openxmlformats.org/officeDocument/2006/relationships" r:embed="rId1"/>
          <a:stretch>
            <a:fillRect/>
          </a:stretch>
        </a:blipFill>
        <a:ln>
          <a:solidFill>
            <a:schemeClr val="accent1"/>
          </a:solidFill>
        </a:ln>
      </dgm:spPr>
    </dgm:pt>
    <dgm:pt modelId="{7ABF16CB-134C-41A6-ADAD-683D50A38E21}" type="pres">
      <dgm:prSet presAssocID="{6E327302-BE38-418B-A0B6-D5CE9AF2A13A}" presName="textRect" presStyleLbl="revTx" presStyleIdx="0" presStyleCnt="2" custScaleY="63306">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C3C7A7DF-7A38-48A9-B380-C11A8815A2ED}" type="pres">
      <dgm:prSet presAssocID="{AC50B2CD-DDE9-4682-9567-B9FB34C29802}" presName="compNode" presStyleCnt="0"/>
      <dgm:spPr/>
    </dgm:pt>
    <dgm:pt modelId="{868A5919-0166-47EE-A30A-3F1C9885F84B}" type="pres">
      <dgm:prSet presAssocID="{AC50B2CD-DDE9-4682-9567-B9FB34C29802}" presName="pictRect" presStyleLbl="node1" presStyleIdx="1" presStyleCnt="2"/>
      <dgm:spPr>
        <a:blipFill rotWithShape="1">
          <a:blip xmlns:r="http://schemas.openxmlformats.org/officeDocument/2006/relationships" r:embed="rId1"/>
          <a:stretch>
            <a:fillRect/>
          </a:stretch>
        </a:blipFill>
        <a:ln>
          <a:solidFill>
            <a:schemeClr val="accent1"/>
          </a:solidFill>
        </a:ln>
      </dgm:spPr>
    </dgm:pt>
    <dgm:pt modelId="{A81AFD0B-94A7-4225-9557-F8FE20A47313}" type="pres">
      <dgm:prSet presAssocID="{AC50B2CD-DDE9-4682-9567-B9FB34C29802}" presName="textRect" presStyleLbl="revTx" presStyleIdx="1" presStyleCnt="2" custScaleY="73902" custLinFactNeighborX="-94" custLinFactNeighborY="7940">
        <dgm:presLayoutVars>
          <dgm:bulletEnabled val="1"/>
        </dgm:presLayoutVars>
      </dgm:prSet>
      <dgm:spPr/>
    </dgm:pt>
  </dgm:ptLst>
  <dgm:cxnLst>
    <dgm:cxn modelId="{821F971A-E736-468E-88DE-BC32660A07DB}" type="presOf" srcId="{AC50B2CD-DDE9-4682-9567-B9FB34C29802}" destId="{A81AFD0B-94A7-4225-9557-F8FE20A47313}" srcOrd="0" destOrd="0" presId="urn:microsoft.com/office/officeart/2005/8/layout/pList1"/>
    <dgm:cxn modelId="{9CE6346F-9697-4C17-A403-30EED1DF61C0}" type="presOf" srcId="{9D06A5A8-D601-49C2-ADE9-680699E9F404}" destId="{5B63BA75-7922-49CA-B817-BD44649F43F0}"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353504A2-5774-4601-A71E-BD600AA85D4B}" type="presOf" srcId="{6E327302-BE38-418B-A0B6-D5CE9AF2A13A}" destId="{7ABF16CB-134C-41A6-ADAD-683D50A38E21}" srcOrd="0" destOrd="0" presId="urn:microsoft.com/office/officeart/2005/8/layout/pList1"/>
    <dgm:cxn modelId="{5263D3AF-58EF-4F36-BFD1-DAB93D004500}" type="presOf" srcId="{6E139EBB-CDBC-4487-A2CC-43A9CBD97AD4}" destId="{9ECC5FF1-8247-4EEB-B6C3-0D2335C2345D}" srcOrd="0" destOrd="0" presId="urn:microsoft.com/office/officeart/2005/8/layout/pList1"/>
    <dgm:cxn modelId="{EA8F26F0-F1EC-47C9-99AE-901639CEEF78}" srcId="{9D06A5A8-D601-49C2-ADE9-680699E9F404}" destId="{AC50B2CD-DDE9-4682-9567-B9FB34C29802}" srcOrd="1" destOrd="0" parTransId="{F3F00F5F-17EA-4BE0-8F68-010515681806}" sibTransId="{BBB5D788-C778-4917-BE53-C2623AAEA0CE}"/>
    <dgm:cxn modelId="{78295B4A-4CF1-481D-AB35-503FC2608152}" type="presParOf" srcId="{5B63BA75-7922-49CA-B817-BD44649F43F0}" destId="{C9A1F3F5-3D75-4779-9739-C10A8FD77C1E}" srcOrd="0" destOrd="0" presId="urn:microsoft.com/office/officeart/2005/8/layout/pList1"/>
    <dgm:cxn modelId="{C08A3C33-7A3A-47EB-B0C5-DDFFDA97BDDF}" type="presParOf" srcId="{C9A1F3F5-3D75-4779-9739-C10A8FD77C1E}" destId="{B7E80FFF-A4F5-4A7B-AC1F-EDC48255E224}" srcOrd="0" destOrd="0" presId="urn:microsoft.com/office/officeart/2005/8/layout/pList1"/>
    <dgm:cxn modelId="{37504D9F-2A07-4826-8CCD-3EBF0587CF14}" type="presParOf" srcId="{C9A1F3F5-3D75-4779-9739-C10A8FD77C1E}" destId="{7ABF16CB-134C-41A6-ADAD-683D50A38E21}" srcOrd="1" destOrd="0" presId="urn:microsoft.com/office/officeart/2005/8/layout/pList1"/>
    <dgm:cxn modelId="{3498C577-23EE-4F8B-AEEB-95FFC1E701BA}" type="presParOf" srcId="{5B63BA75-7922-49CA-B817-BD44649F43F0}" destId="{9ECC5FF1-8247-4EEB-B6C3-0D2335C2345D}" srcOrd="1" destOrd="0" presId="urn:microsoft.com/office/officeart/2005/8/layout/pList1"/>
    <dgm:cxn modelId="{7E71AE51-A215-4EAC-AF56-6C368D1C552F}" type="presParOf" srcId="{5B63BA75-7922-49CA-B817-BD44649F43F0}" destId="{C3C7A7DF-7A38-48A9-B380-C11A8815A2ED}" srcOrd="2" destOrd="0" presId="urn:microsoft.com/office/officeart/2005/8/layout/pList1"/>
    <dgm:cxn modelId="{B45C6962-9C30-4421-A121-76F8AD5F2B95}" type="presParOf" srcId="{C3C7A7DF-7A38-48A9-B380-C11A8815A2ED}" destId="{868A5919-0166-47EE-A30A-3F1C9885F84B}" srcOrd="0" destOrd="0" presId="urn:microsoft.com/office/officeart/2005/8/layout/pList1"/>
    <dgm:cxn modelId="{63C3A656-A628-482F-AECA-2439D0152241}" type="presParOf" srcId="{C3C7A7DF-7A38-48A9-B380-C11A8815A2ED}" destId="{A81AFD0B-94A7-4225-9557-F8FE20A47313}" srcOrd="1" destOrd="0" presId="urn:microsoft.com/office/officeart/2005/8/layout/p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dgm:spPr/>
      <dgm:t>
        <a:bodyPr/>
        <a:lstStyle/>
        <a:p>
          <a:r>
            <a:rPr lang="en-US" dirty="0"/>
            <a:t>oral PrEP + Placebo</a:t>
          </a:r>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AC50B2CD-DDE9-4682-9567-B9FB34C29802}">
      <dgm:prSet phldrT="[Text]"/>
      <dgm:spPr/>
      <dgm:t>
        <a:bodyPr/>
        <a:lstStyle/>
        <a:p>
          <a:r>
            <a:rPr lang="en-US" dirty="0"/>
            <a:t>oral </a:t>
          </a:r>
          <a:r>
            <a:rPr lang="en-US" dirty="0" err="1"/>
            <a:t>PrEP</a:t>
          </a:r>
          <a:r>
            <a:rPr lang="en-US" dirty="0"/>
            <a:t> + EXP</a:t>
          </a:r>
        </a:p>
      </dgm:t>
    </dgm:pt>
    <dgm:pt modelId="{F3F00F5F-17EA-4BE0-8F68-010515681806}" type="parTrans" cxnId="{EA8F26F0-F1EC-47C9-99AE-901639CEEF78}">
      <dgm:prSet/>
      <dgm:spPr/>
      <dgm:t>
        <a:bodyPr/>
        <a:lstStyle/>
        <a:p>
          <a:endParaRPr lang="en-US"/>
        </a:p>
      </dgm:t>
    </dgm:pt>
    <dgm:pt modelId="{BBB5D788-C778-4917-BE53-C2623AAEA0CE}" type="sibTrans" cxnId="{EA8F26F0-F1EC-47C9-99AE-901639CEEF7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dgm:spPr>
        <a:blipFill rotWithShape="1">
          <a:blip xmlns:r="http://schemas.openxmlformats.org/officeDocument/2006/relationships" r:embed="rId1"/>
          <a:stretch>
            <a:fillRect/>
          </a:stretch>
        </a:blipFill>
      </dgm:spPr>
    </dgm:pt>
    <dgm:pt modelId="{7ABF16CB-134C-41A6-ADAD-683D50A38E21}" type="pres">
      <dgm:prSet presAssocID="{6E327302-BE38-418B-A0B6-D5CE9AF2A13A}" presName="textRect" presStyleLbl="revTx" presStyleIdx="0" presStyleCnt="2">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C3C7A7DF-7A38-48A9-B380-C11A8815A2ED}" type="pres">
      <dgm:prSet presAssocID="{AC50B2CD-DDE9-4682-9567-B9FB34C29802}" presName="compNode" presStyleCnt="0"/>
      <dgm:spPr/>
    </dgm:pt>
    <dgm:pt modelId="{868A5919-0166-47EE-A30A-3F1C9885F84B}" type="pres">
      <dgm:prSet presAssocID="{AC50B2CD-DDE9-4682-9567-B9FB34C29802}" presName="pictRect" presStyleLbl="node1" presStyleIdx="1" presStyleCnt="2" custLinFactNeighborX="-786" custLinFactNeighborY="-3699"/>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A81AFD0B-94A7-4225-9557-F8FE20A47313}" type="pres">
      <dgm:prSet presAssocID="{AC50B2CD-DDE9-4682-9567-B9FB34C29802}" presName="textRect" presStyleLbl="revTx" presStyleIdx="1" presStyleCnt="2">
        <dgm:presLayoutVars>
          <dgm:bulletEnabled val="1"/>
        </dgm:presLayoutVars>
      </dgm:prSet>
      <dgm:spPr/>
    </dgm:pt>
  </dgm:ptLst>
  <dgm:cxnLst>
    <dgm:cxn modelId="{90B83328-201B-4E62-887C-BCF042AC6184}" type="presOf" srcId="{6E327302-BE38-418B-A0B6-D5CE9AF2A13A}" destId="{7ABF16CB-134C-41A6-ADAD-683D50A38E21}"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D233177B-51B3-4166-A776-15AD26DDAC7A}" type="presOf" srcId="{6E139EBB-CDBC-4487-A2CC-43A9CBD97AD4}" destId="{9ECC5FF1-8247-4EEB-B6C3-0D2335C2345D}" srcOrd="0" destOrd="0" presId="urn:microsoft.com/office/officeart/2005/8/layout/pList1"/>
    <dgm:cxn modelId="{841A36A9-63CA-4B30-8700-FDFA60BEB28C}" type="presOf" srcId="{AC50B2CD-DDE9-4682-9567-B9FB34C29802}" destId="{A81AFD0B-94A7-4225-9557-F8FE20A47313}" srcOrd="0" destOrd="0" presId="urn:microsoft.com/office/officeart/2005/8/layout/pList1"/>
    <dgm:cxn modelId="{01A518EF-A917-417A-BED1-9AAD93207FBC}" type="presOf" srcId="{9D06A5A8-D601-49C2-ADE9-680699E9F404}" destId="{5B63BA75-7922-49CA-B817-BD44649F43F0}" srcOrd="0" destOrd="0" presId="urn:microsoft.com/office/officeart/2005/8/layout/pList1"/>
    <dgm:cxn modelId="{EA8F26F0-F1EC-47C9-99AE-901639CEEF78}" srcId="{9D06A5A8-D601-49C2-ADE9-680699E9F404}" destId="{AC50B2CD-DDE9-4682-9567-B9FB34C29802}" srcOrd="1" destOrd="0" parTransId="{F3F00F5F-17EA-4BE0-8F68-010515681806}" sibTransId="{BBB5D788-C778-4917-BE53-C2623AAEA0CE}"/>
    <dgm:cxn modelId="{3AEACFAD-0DD7-480D-9FED-680C74F7B95A}" type="presParOf" srcId="{5B63BA75-7922-49CA-B817-BD44649F43F0}" destId="{C9A1F3F5-3D75-4779-9739-C10A8FD77C1E}" srcOrd="0" destOrd="0" presId="urn:microsoft.com/office/officeart/2005/8/layout/pList1"/>
    <dgm:cxn modelId="{BFE91422-7636-4444-AE3D-39AAC79FF066}" type="presParOf" srcId="{C9A1F3F5-3D75-4779-9739-C10A8FD77C1E}" destId="{B7E80FFF-A4F5-4A7B-AC1F-EDC48255E224}" srcOrd="0" destOrd="0" presId="urn:microsoft.com/office/officeart/2005/8/layout/pList1"/>
    <dgm:cxn modelId="{8EB02DE0-4799-48D9-8BED-300F5B95ADAD}" type="presParOf" srcId="{C9A1F3F5-3D75-4779-9739-C10A8FD77C1E}" destId="{7ABF16CB-134C-41A6-ADAD-683D50A38E21}" srcOrd="1" destOrd="0" presId="urn:microsoft.com/office/officeart/2005/8/layout/pList1"/>
    <dgm:cxn modelId="{776FB3A5-A536-4F0C-A714-A97103C02DF4}" type="presParOf" srcId="{5B63BA75-7922-49CA-B817-BD44649F43F0}" destId="{9ECC5FF1-8247-4EEB-B6C3-0D2335C2345D}" srcOrd="1" destOrd="0" presId="urn:microsoft.com/office/officeart/2005/8/layout/pList1"/>
    <dgm:cxn modelId="{04B6A399-63BC-4EC3-B02D-AE81DFA5AC9F}" type="presParOf" srcId="{5B63BA75-7922-49CA-B817-BD44649F43F0}" destId="{C3C7A7DF-7A38-48A9-B380-C11A8815A2ED}" srcOrd="2" destOrd="0" presId="urn:microsoft.com/office/officeart/2005/8/layout/pList1"/>
    <dgm:cxn modelId="{216B1FA0-B3CF-46B2-9224-F5611111C0DC}" type="presParOf" srcId="{C3C7A7DF-7A38-48A9-B380-C11A8815A2ED}" destId="{868A5919-0166-47EE-A30A-3F1C9885F84B}" srcOrd="0" destOrd="0" presId="urn:microsoft.com/office/officeart/2005/8/layout/pList1"/>
    <dgm:cxn modelId="{4111AE1F-1837-4865-BE38-FD3D767D15CD}" type="presParOf" srcId="{C3C7A7DF-7A38-48A9-B380-C11A8815A2ED}" destId="{A81AFD0B-94A7-4225-9557-F8FE20A47313}" srcOrd="1" destOrd="0" presId="urn:microsoft.com/office/officeart/2005/8/layout/p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dgm:spPr/>
      <dgm:t>
        <a:bodyPr/>
        <a:lstStyle/>
        <a:p>
          <a:r>
            <a:rPr lang="en-US" dirty="0"/>
            <a:t>Oral </a:t>
          </a:r>
          <a:r>
            <a:rPr lang="en-US" dirty="0" err="1"/>
            <a:t>PrEP</a:t>
          </a:r>
          <a:endParaRPr lang="en-US" dirty="0"/>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FAE6BA79-92AB-42F0-80F8-BF7828FFEF9E}">
      <dgm:prSet phldrT="[Text]"/>
      <dgm:spPr/>
      <dgm:t>
        <a:bodyPr/>
        <a:lstStyle/>
        <a:p>
          <a:r>
            <a:rPr lang="en-US" dirty="0"/>
            <a:t>EXP</a:t>
          </a:r>
        </a:p>
      </dgm:t>
    </dgm:pt>
    <dgm:pt modelId="{63B94143-4AB7-4C19-89AA-8CDCF609691E}" type="parTrans" cxnId="{547D1297-CA6B-4C63-BBF2-747230E2D198}">
      <dgm:prSet/>
      <dgm:spPr/>
      <dgm:t>
        <a:bodyPr/>
        <a:lstStyle/>
        <a:p>
          <a:endParaRPr lang="en-US"/>
        </a:p>
      </dgm:t>
    </dgm:pt>
    <dgm:pt modelId="{6CD16A7E-8E79-4A63-8D45-56147EE98248}" type="sibTrans" cxnId="{547D1297-CA6B-4C63-BBF2-747230E2D19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dgm:spPr>
        <a:blipFill rotWithShape="1">
          <a:blip xmlns:r="http://schemas.openxmlformats.org/officeDocument/2006/relationships" r:embed="rId1"/>
          <a:stretch>
            <a:fillRect/>
          </a:stretch>
        </a:blipFill>
      </dgm:spPr>
    </dgm:pt>
    <dgm:pt modelId="{7ABF16CB-134C-41A6-ADAD-683D50A38E21}" type="pres">
      <dgm:prSet presAssocID="{6E327302-BE38-418B-A0B6-D5CE9AF2A13A}" presName="textRect" presStyleLbl="revTx" presStyleIdx="0" presStyleCnt="2">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EC4D77C8-FFF3-405A-9DFC-72E0A224B9B7}" type="pres">
      <dgm:prSet presAssocID="{FAE6BA79-92AB-42F0-80F8-BF7828FFEF9E}" presName="compNode" presStyleCnt="0"/>
      <dgm:spPr/>
    </dgm:pt>
    <dgm:pt modelId="{401BC040-C32F-477E-A8E0-37BC2AF11BB5}" type="pres">
      <dgm:prSet presAssocID="{FAE6BA79-92AB-42F0-80F8-BF7828FFEF9E}" presName="pictRect" presStyleLbl="node1" presStyleIdx="1" presStyleCnt="2"/>
      <dgm:spPr>
        <a:blipFill rotWithShape="1">
          <a:blip xmlns:r="http://schemas.openxmlformats.org/officeDocument/2006/relationships" r:embed="rId2"/>
          <a:stretch>
            <a:fillRect/>
          </a:stretch>
        </a:blipFill>
      </dgm:spPr>
    </dgm:pt>
    <dgm:pt modelId="{330DD072-6F55-4B74-BA4C-2F89B802155F}" type="pres">
      <dgm:prSet presAssocID="{FAE6BA79-92AB-42F0-80F8-BF7828FFEF9E}" presName="textRect" presStyleLbl="revTx" presStyleIdx="1" presStyleCnt="2">
        <dgm:presLayoutVars>
          <dgm:bulletEnabled val="1"/>
        </dgm:presLayoutVars>
      </dgm:prSet>
      <dgm:spPr/>
    </dgm:pt>
  </dgm:ptLst>
  <dgm:cxnLst>
    <dgm:cxn modelId="{4B9A760D-C744-4F70-97C3-352EB2E9A04F}" type="presOf" srcId="{FAE6BA79-92AB-42F0-80F8-BF7828FFEF9E}" destId="{330DD072-6F55-4B74-BA4C-2F89B802155F}" srcOrd="0" destOrd="0" presId="urn:microsoft.com/office/officeart/2005/8/layout/pList1"/>
    <dgm:cxn modelId="{E9CB6865-8A75-4C0E-B930-50C7EE6DCB44}" type="presOf" srcId="{6E327302-BE38-418B-A0B6-D5CE9AF2A13A}" destId="{7ABF16CB-134C-41A6-ADAD-683D50A38E21}" srcOrd="0" destOrd="0" presId="urn:microsoft.com/office/officeart/2005/8/layout/pList1"/>
    <dgm:cxn modelId="{6E8E3D4C-84DB-4CD0-940F-59F0FBF02891}" type="presOf" srcId="{9D06A5A8-D601-49C2-ADE9-680699E9F404}" destId="{5B63BA75-7922-49CA-B817-BD44649F43F0}"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547D1297-CA6B-4C63-BBF2-747230E2D198}" srcId="{9D06A5A8-D601-49C2-ADE9-680699E9F404}" destId="{FAE6BA79-92AB-42F0-80F8-BF7828FFEF9E}" srcOrd="1" destOrd="0" parTransId="{63B94143-4AB7-4C19-89AA-8CDCF609691E}" sibTransId="{6CD16A7E-8E79-4A63-8D45-56147EE98248}"/>
    <dgm:cxn modelId="{DCBC91E4-05D7-478C-BBE1-DF9E940C2C6E}" type="presOf" srcId="{6E139EBB-CDBC-4487-A2CC-43A9CBD97AD4}" destId="{9ECC5FF1-8247-4EEB-B6C3-0D2335C2345D}" srcOrd="0" destOrd="0" presId="urn:microsoft.com/office/officeart/2005/8/layout/pList1"/>
    <dgm:cxn modelId="{9E119B9A-19ED-457C-850D-04046497F83D}" type="presParOf" srcId="{5B63BA75-7922-49CA-B817-BD44649F43F0}" destId="{C9A1F3F5-3D75-4779-9739-C10A8FD77C1E}" srcOrd="0" destOrd="0" presId="urn:microsoft.com/office/officeart/2005/8/layout/pList1"/>
    <dgm:cxn modelId="{7FC1C198-0BAE-4B95-8C0F-188E60FEF72F}" type="presParOf" srcId="{C9A1F3F5-3D75-4779-9739-C10A8FD77C1E}" destId="{B7E80FFF-A4F5-4A7B-AC1F-EDC48255E224}" srcOrd="0" destOrd="0" presId="urn:microsoft.com/office/officeart/2005/8/layout/pList1"/>
    <dgm:cxn modelId="{6379C92E-C415-4725-B441-0B19161FE0BF}" type="presParOf" srcId="{C9A1F3F5-3D75-4779-9739-C10A8FD77C1E}" destId="{7ABF16CB-134C-41A6-ADAD-683D50A38E21}" srcOrd="1" destOrd="0" presId="urn:microsoft.com/office/officeart/2005/8/layout/pList1"/>
    <dgm:cxn modelId="{46BF0F16-CEA8-4724-B9FC-A02A1CFB732C}" type="presParOf" srcId="{5B63BA75-7922-49CA-B817-BD44649F43F0}" destId="{9ECC5FF1-8247-4EEB-B6C3-0D2335C2345D}" srcOrd="1" destOrd="0" presId="urn:microsoft.com/office/officeart/2005/8/layout/pList1"/>
    <dgm:cxn modelId="{74B36F10-72DE-47B9-96E1-705BBBD46DBA}" type="presParOf" srcId="{5B63BA75-7922-49CA-B817-BD44649F43F0}" destId="{EC4D77C8-FFF3-405A-9DFC-72E0A224B9B7}" srcOrd="2" destOrd="0" presId="urn:microsoft.com/office/officeart/2005/8/layout/pList1"/>
    <dgm:cxn modelId="{7490A785-8C7C-4E62-A6D6-CBC0C0ABD5C1}" type="presParOf" srcId="{EC4D77C8-FFF3-405A-9DFC-72E0A224B9B7}" destId="{401BC040-C32F-477E-A8E0-37BC2AF11BB5}" srcOrd="0" destOrd="0" presId="urn:microsoft.com/office/officeart/2005/8/layout/pList1"/>
    <dgm:cxn modelId="{313CDD7B-759E-4356-9C91-B094E25F868F}" type="presParOf" srcId="{EC4D77C8-FFF3-405A-9DFC-72E0A224B9B7}" destId="{330DD072-6F55-4B74-BA4C-2F89B802155F}"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06A5A8-D601-49C2-ADE9-680699E9F40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E327302-BE38-418B-A0B6-D5CE9AF2A13A}">
      <dgm:prSet phldrT="[Text]" custT="1"/>
      <dgm:spPr/>
      <dgm:t>
        <a:bodyPr/>
        <a:lstStyle/>
        <a:p>
          <a:r>
            <a:rPr lang="en-US" sz="2400" dirty="0"/>
            <a:t>Placebo</a:t>
          </a:r>
          <a:endParaRPr lang="en-US" sz="2800" dirty="0"/>
        </a:p>
      </dgm:t>
    </dgm:pt>
    <dgm:pt modelId="{C7176F1F-E63F-46D3-809E-0536B430EA20}" type="parTrans" cxnId="{A4F83956-C901-4311-82DC-F6DC2735DBA6}">
      <dgm:prSet/>
      <dgm:spPr/>
      <dgm:t>
        <a:bodyPr/>
        <a:lstStyle/>
        <a:p>
          <a:endParaRPr lang="en-US"/>
        </a:p>
      </dgm:t>
    </dgm:pt>
    <dgm:pt modelId="{6E139EBB-CDBC-4487-A2CC-43A9CBD97AD4}" type="sibTrans" cxnId="{A4F83956-C901-4311-82DC-F6DC2735DBA6}">
      <dgm:prSet/>
      <dgm:spPr/>
      <dgm:t>
        <a:bodyPr/>
        <a:lstStyle/>
        <a:p>
          <a:endParaRPr lang="en-US"/>
        </a:p>
      </dgm:t>
    </dgm:pt>
    <dgm:pt modelId="{AC50B2CD-DDE9-4682-9567-B9FB34C29802}">
      <dgm:prSet phldrT="[Text]" custT="1"/>
      <dgm:spPr/>
      <dgm:t>
        <a:bodyPr/>
        <a:lstStyle/>
        <a:p>
          <a:r>
            <a:rPr lang="en-US" sz="2400" dirty="0"/>
            <a:t>EXP</a:t>
          </a:r>
          <a:endParaRPr lang="en-US" sz="3100" dirty="0"/>
        </a:p>
      </dgm:t>
    </dgm:pt>
    <dgm:pt modelId="{F3F00F5F-17EA-4BE0-8F68-010515681806}" type="parTrans" cxnId="{EA8F26F0-F1EC-47C9-99AE-901639CEEF78}">
      <dgm:prSet/>
      <dgm:spPr/>
      <dgm:t>
        <a:bodyPr/>
        <a:lstStyle/>
        <a:p>
          <a:endParaRPr lang="en-US"/>
        </a:p>
      </dgm:t>
    </dgm:pt>
    <dgm:pt modelId="{BBB5D788-C778-4917-BE53-C2623AAEA0CE}" type="sibTrans" cxnId="{EA8F26F0-F1EC-47C9-99AE-901639CEEF78}">
      <dgm:prSet/>
      <dgm:spPr/>
      <dgm:t>
        <a:bodyPr/>
        <a:lstStyle/>
        <a:p>
          <a:endParaRPr lang="en-US"/>
        </a:p>
      </dgm:t>
    </dgm:pt>
    <dgm:pt modelId="{5B63BA75-7922-49CA-B817-BD44649F43F0}" type="pres">
      <dgm:prSet presAssocID="{9D06A5A8-D601-49C2-ADE9-680699E9F404}" presName="Name0" presStyleCnt="0">
        <dgm:presLayoutVars>
          <dgm:dir/>
          <dgm:resizeHandles val="exact"/>
        </dgm:presLayoutVars>
      </dgm:prSet>
      <dgm:spPr/>
    </dgm:pt>
    <dgm:pt modelId="{C9A1F3F5-3D75-4779-9739-C10A8FD77C1E}" type="pres">
      <dgm:prSet presAssocID="{6E327302-BE38-418B-A0B6-D5CE9AF2A13A}" presName="compNode" presStyleCnt="0"/>
      <dgm:spPr/>
    </dgm:pt>
    <dgm:pt modelId="{B7E80FFF-A4F5-4A7B-AC1F-EDC48255E224}" type="pres">
      <dgm:prSet presAssocID="{6E327302-BE38-418B-A0B6-D5CE9AF2A13A}" presName="pictRect" presStyleLbl="node1" presStyleIdx="0" presStyleCnt="2"/>
      <dgm:spPr>
        <a:blipFill rotWithShape="1">
          <a:blip xmlns:r="http://schemas.openxmlformats.org/officeDocument/2006/relationships" r:embed="rId1"/>
          <a:stretch>
            <a:fillRect/>
          </a:stretch>
        </a:blipFill>
      </dgm:spPr>
    </dgm:pt>
    <dgm:pt modelId="{7ABF16CB-134C-41A6-ADAD-683D50A38E21}" type="pres">
      <dgm:prSet presAssocID="{6E327302-BE38-418B-A0B6-D5CE9AF2A13A}" presName="textRect" presStyleLbl="revTx" presStyleIdx="0" presStyleCnt="2" custScaleY="63306">
        <dgm:presLayoutVars>
          <dgm:bulletEnabled val="1"/>
        </dgm:presLayoutVars>
      </dgm:prSet>
      <dgm:spPr/>
    </dgm:pt>
    <dgm:pt modelId="{9ECC5FF1-8247-4EEB-B6C3-0D2335C2345D}" type="pres">
      <dgm:prSet presAssocID="{6E139EBB-CDBC-4487-A2CC-43A9CBD97AD4}" presName="sibTrans" presStyleLbl="sibTrans2D1" presStyleIdx="0" presStyleCnt="0"/>
      <dgm:spPr/>
    </dgm:pt>
    <dgm:pt modelId="{C3C7A7DF-7A38-48A9-B380-C11A8815A2ED}" type="pres">
      <dgm:prSet presAssocID="{AC50B2CD-DDE9-4682-9567-B9FB34C29802}" presName="compNode" presStyleCnt="0"/>
      <dgm:spPr/>
    </dgm:pt>
    <dgm:pt modelId="{868A5919-0166-47EE-A30A-3F1C9885F84B}" type="pres">
      <dgm:prSet presAssocID="{AC50B2CD-DDE9-4682-9567-B9FB34C29802}" presName="pictRect" presStyleLbl="node1" presStyleIdx="1" presStyleCnt="2"/>
      <dgm:spPr>
        <a:blipFill rotWithShape="1">
          <a:blip xmlns:r="http://schemas.openxmlformats.org/officeDocument/2006/relationships" r:embed="rId1"/>
          <a:stretch>
            <a:fillRect/>
          </a:stretch>
        </a:blipFill>
      </dgm:spPr>
    </dgm:pt>
    <dgm:pt modelId="{A81AFD0B-94A7-4225-9557-F8FE20A47313}" type="pres">
      <dgm:prSet presAssocID="{AC50B2CD-DDE9-4682-9567-B9FB34C29802}" presName="textRect" presStyleLbl="revTx" presStyleIdx="1" presStyleCnt="2" custScaleY="73902" custLinFactNeighborX="-94" custLinFactNeighborY="7940">
        <dgm:presLayoutVars>
          <dgm:bulletEnabled val="1"/>
        </dgm:presLayoutVars>
      </dgm:prSet>
      <dgm:spPr/>
    </dgm:pt>
  </dgm:ptLst>
  <dgm:cxnLst>
    <dgm:cxn modelId="{821F971A-E736-468E-88DE-BC32660A07DB}" type="presOf" srcId="{AC50B2CD-DDE9-4682-9567-B9FB34C29802}" destId="{A81AFD0B-94A7-4225-9557-F8FE20A47313}" srcOrd="0" destOrd="0" presId="urn:microsoft.com/office/officeart/2005/8/layout/pList1"/>
    <dgm:cxn modelId="{9CE6346F-9697-4C17-A403-30EED1DF61C0}" type="presOf" srcId="{9D06A5A8-D601-49C2-ADE9-680699E9F404}" destId="{5B63BA75-7922-49CA-B817-BD44649F43F0}" srcOrd="0" destOrd="0" presId="urn:microsoft.com/office/officeart/2005/8/layout/pList1"/>
    <dgm:cxn modelId="{A4F83956-C901-4311-82DC-F6DC2735DBA6}" srcId="{9D06A5A8-D601-49C2-ADE9-680699E9F404}" destId="{6E327302-BE38-418B-A0B6-D5CE9AF2A13A}" srcOrd="0" destOrd="0" parTransId="{C7176F1F-E63F-46D3-809E-0536B430EA20}" sibTransId="{6E139EBB-CDBC-4487-A2CC-43A9CBD97AD4}"/>
    <dgm:cxn modelId="{353504A2-5774-4601-A71E-BD600AA85D4B}" type="presOf" srcId="{6E327302-BE38-418B-A0B6-D5CE9AF2A13A}" destId="{7ABF16CB-134C-41A6-ADAD-683D50A38E21}" srcOrd="0" destOrd="0" presId="urn:microsoft.com/office/officeart/2005/8/layout/pList1"/>
    <dgm:cxn modelId="{5263D3AF-58EF-4F36-BFD1-DAB93D004500}" type="presOf" srcId="{6E139EBB-CDBC-4487-A2CC-43A9CBD97AD4}" destId="{9ECC5FF1-8247-4EEB-B6C3-0D2335C2345D}" srcOrd="0" destOrd="0" presId="urn:microsoft.com/office/officeart/2005/8/layout/pList1"/>
    <dgm:cxn modelId="{EA8F26F0-F1EC-47C9-99AE-901639CEEF78}" srcId="{9D06A5A8-D601-49C2-ADE9-680699E9F404}" destId="{AC50B2CD-DDE9-4682-9567-B9FB34C29802}" srcOrd="1" destOrd="0" parTransId="{F3F00F5F-17EA-4BE0-8F68-010515681806}" sibTransId="{BBB5D788-C778-4917-BE53-C2623AAEA0CE}"/>
    <dgm:cxn modelId="{78295B4A-4CF1-481D-AB35-503FC2608152}" type="presParOf" srcId="{5B63BA75-7922-49CA-B817-BD44649F43F0}" destId="{C9A1F3F5-3D75-4779-9739-C10A8FD77C1E}" srcOrd="0" destOrd="0" presId="urn:microsoft.com/office/officeart/2005/8/layout/pList1"/>
    <dgm:cxn modelId="{C08A3C33-7A3A-47EB-B0C5-DDFFDA97BDDF}" type="presParOf" srcId="{C9A1F3F5-3D75-4779-9739-C10A8FD77C1E}" destId="{B7E80FFF-A4F5-4A7B-AC1F-EDC48255E224}" srcOrd="0" destOrd="0" presId="urn:microsoft.com/office/officeart/2005/8/layout/pList1"/>
    <dgm:cxn modelId="{37504D9F-2A07-4826-8CCD-3EBF0587CF14}" type="presParOf" srcId="{C9A1F3F5-3D75-4779-9739-C10A8FD77C1E}" destId="{7ABF16CB-134C-41A6-ADAD-683D50A38E21}" srcOrd="1" destOrd="0" presId="urn:microsoft.com/office/officeart/2005/8/layout/pList1"/>
    <dgm:cxn modelId="{3498C577-23EE-4F8B-AEEB-95FFC1E701BA}" type="presParOf" srcId="{5B63BA75-7922-49CA-B817-BD44649F43F0}" destId="{9ECC5FF1-8247-4EEB-B6C3-0D2335C2345D}" srcOrd="1" destOrd="0" presId="urn:microsoft.com/office/officeart/2005/8/layout/pList1"/>
    <dgm:cxn modelId="{7E71AE51-A215-4EAC-AF56-6C368D1C552F}" type="presParOf" srcId="{5B63BA75-7922-49CA-B817-BD44649F43F0}" destId="{C3C7A7DF-7A38-48A9-B380-C11A8815A2ED}" srcOrd="2" destOrd="0" presId="urn:microsoft.com/office/officeart/2005/8/layout/pList1"/>
    <dgm:cxn modelId="{B45C6962-9C30-4421-A121-76F8AD5F2B95}" type="presParOf" srcId="{C3C7A7DF-7A38-48A9-B380-C11A8815A2ED}" destId="{868A5919-0166-47EE-A30A-3F1C9885F84B}" srcOrd="0" destOrd="0" presId="urn:microsoft.com/office/officeart/2005/8/layout/pList1"/>
    <dgm:cxn modelId="{63C3A656-A628-482F-AECA-2439D0152241}" type="presParOf" srcId="{C3C7A7DF-7A38-48A9-B380-C11A8815A2ED}" destId="{A81AFD0B-94A7-4225-9557-F8FE20A47313}" srcOrd="1" destOrd="0" presId="urn:microsoft.com/office/officeart/2005/8/layout/p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80495-FAB8-4A50-95C7-F80B0E41220A}">
      <dsp:nvSpPr>
        <dsp:cNvPr id="0" name=""/>
        <dsp:cNvSpPr/>
      </dsp:nvSpPr>
      <dsp:spPr>
        <a:xfrm>
          <a:off x="0" y="296430"/>
          <a:ext cx="9567862" cy="9765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72" tIns="416560" rIns="74257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Placebo controlled RCTs in at-risk populations</a:t>
          </a:r>
        </a:p>
      </dsp:txBody>
      <dsp:txXfrm>
        <a:off x="0" y="296430"/>
        <a:ext cx="9567862" cy="976500"/>
      </dsp:txXfrm>
    </dsp:sp>
    <dsp:sp modelId="{9CB8BF18-026D-433C-866B-7C19AD10DEF9}">
      <dsp:nvSpPr>
        <dsp:cNvPr id="0" name=""/>
        <dsp:cNvSpPr/>
      </dsp:nvSpPr>
      <dsp:spPr>
        <a:xfrm>
          <a:off x="0" y="1230"/>
          <a:ext cx="7199482"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50" tIns="0" rIns="253150" bIns="0" numCol="1" spcCol="1270" anchor="ctr" anchorCtr="0">
          <a:noAutofit/>
        </a:bodyPr>
        <a:lstStyle/>
        <a:p>
          <a:pPr marL="0" lvl="0" indent="0" algn="l" defTabSz="1155700">
            <a:lnSpc>
              <a:spcPct val="90000"/>
            </a:lnSpc>
            <a:spcBef>
              <a:spcPct val="0"/>
            </a:spcBef>
            <a:spcAft>
              <a:spcPct val="35000"/>
            </a:spcAft>
            <a:buNone/>
          </a:pPr>
          <a:r>
            <a:rPr lang="en-US" sz="2600" kern="1200" dirty="0"/>
            <a:t>First era: No effective prevention</a:t>
          </a:r>
        </a:p>
      </dsp:txBody>
      <dsp:txXfrm>
        <a:off x="28821" y="30051"/>
        <a:ext cx="7141840" cy="532758"/>
      </dsp:txXfrm>
    </dsp:sp>
    <dsp:sp modelId="{441A7C5E-8E95-4B65-B66F-B01845254FAB}">
      <dsp:nvSpPr>
        <dsp:cNvPr id="0" name=""/>
        <dsp:cNvSpPr/>
      </dsp:nvSpPr>
      <dsp:spPr>
        <a:xfrm>
          <a:off x="0" y="1676131"/>
          <a:ext cx="9567862" cy="21420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72" tIns="416560" rIns="74257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Find new (better) </a:t>
          </a:r>
          <a:r>
            <a:rPr lang="en-US" sz="2600" kern="1200" dirty="0" err="1"/>
            <a:t>PrEP</a:t>
          </a:r>
          <a:r>
            <a:rPr lang="en-US" sz="2600" kern="1200" dirty="0"/>
            <a:t> drugs where FTC/TDF is a standard for prevention </a:t>
          </a:r>
        </a:p>
        <a:p>
          <a:pPr marL="228600" lvl="1" indent="-228600" algn="l" defTabSz="1155700">
            <a:lnSpc>
              <a:spcPct val="90000"/>
            </a:lnSpc>
            <a:spcBef>
              <a:spcPct val="0"/>
            </a:spcBef>
            <a:spcAft>
              <a:spcPct val="15000"/>
            </a:spcAft>
            <a:buChar char="•"/>
          </a:pPr>
          <a:r>
            <a:rPr lang="en-US" sz="2600" kern="1200" dirty="0"/>
            <a:t>Establish whether other prevention tools (vaccine, monoclonal Abs) can enhance protection</a:t>
          </a:r>
        </a:p>
      </dsp:txBody>
      <dsp:txXfrm>
        <a:off x="0" y="1676131"/>
        <a:ext cx="9567862" cy="2142000"/>
      </dsp:txXfrm>
    </dsp:sp>
    <dsp:sp modelId="{81CEDAAD-0476-46AF-939B-8CAB5D0C8C89}">
      <dsp:nvSpPr>
        <dsp:cNvPr id="0" name=""/>
        <dsp:cNvSpPr/>
      </dsp:nvSpPr>
      <dsp:spPr>
        <a:xfrm>
          <a:off x="0" y="1380930"/>
          <a:ext cx="7349974" cy="5904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50" tIns="0" rIns="253150" bIns="0" numCol="1" spcCol="1270" anchor="ctr" anchorCtr="0">
          <a:noAutofit/>
        </a:bodyPr>
        <a:lstStyle/>
        <a:p>
          <a:pPr marL="0" lvl="0" indent="0" algn="l" defTabSz="1155700">
            <a:lnSpc>
              <a:spcPct val="90000"/>
            </a:lnSpc>
            <a:spcBef>
              <a:spcPct val="0"/>
            </a:spcBef>
            <a:spcAft>
              <a:spcPct val="35000"/>
            </a:spcAft>
            <a:buNone/>
          </a:pPr>
          <a:r>
            <a:rPr lang="en-US" sz="2600" kern="1200" dirty="0"/>
            <a:t>Second era: Effective prevention</a:t>
          </a:r>
        </a:p>
      </dsp:txBody>
      <dsp:txXfrm>
        <a:off x="28821" y="1409751"/>
        <a:ext cx="7292332" cy="532758"/>
      </dsp:txXfrm>
    </dsp:sp>
    <dsp:sp modelId="{5F0003B9-C2A6-4D86-9DD3-2FD36FC26E81}">
      <dsp:nvSpPr>
        <dsp:cNvPr id="0" name=""/>
        <dsp:cNvSpPr/>
      </dsp:nvSpPr>
      <dsp:spPr>
        <a:xfrm>
          <a:off x="0" y="4221331"/>
          <a:ext cx="9567862" cy="9765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72" tIns="416560" rIns="74257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Advance additional products for prevention</a:t>
          </a:r>
        </a:p>
      </dsp:txBody>
      <dsp:txXfrm>
        <a:off x="0" y="4221331"/>
        <a:ext cx="9567862" cy="976500"/>
      </dsp:txXfrm>
    </dsp:sp>
    <dsp:sp modelId="{BE8596A7-443B-43B5-AC82-116A50C13897}">
      <dsp:nvSpPr>
        <dsp:cNvPr id="0" name=""/>
        <dsp:cNvSpPr/>
      </dsp:nvSpPr>
      <dsp:spPr>
        <a:xfrm>
          <a:off x="0" y="3926131"/>
          <a:ext cx="7188565" cy="5904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50" tIns="0" rIns="253150" bIns="0" numCol="1" spcCol="1270" anchor="ctr" anchorCtr="0">
          <a:noAutofit/>
        </a:bodyPr>
        <a:lstStyle/>
        <a:p>
          <a:pPr marL="0" lvl="0" indent="0" algn="l" defTabSz="1155700">
            <a:lnSpc>
              <a:spcPct val="90000"/>
            </a:lnSpc>
            <a:spcBef>
              <a:spcPct val="0"/>
            </a:spcBef>
            <a:spcAft>
              <a:spcPct val="35000"/>
            </a:spcAft>
            <a:buNone/>
          </a:pPr>
          <a:r>
            <a:rPr lang="en-US" sz="2600" kern="1200" dirty="0"/>
            <a:t>Third era: Effective </a:t>
          </a:r>
          <a:r>
            <a:rPr lang="en-US" sz="2600" b="1" i="1" kern="1200" dirty="0"/>
            <a:t>long-acting</a:t>
          </a:r>
          <a:r>
            <a:rPr lang="en-US" sz="2600" kern="1200" dirty="0"/>
            <a:t> prevention</a:t>
          </a:r>
        </a:p>
      </dsp:txBody>
      <dsp:txXfrm>
        <a:off x="28821" y="3954952"/>
        <a:ext cx="7130923"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1126" y="154126"/>
          <a:ext cx="1664534" cy="1146864"/>
        </a:xfrm>
        <a:prstGeom prst="roundRect">
          <a:avLst/>
        </a:prstGeom>
        <a:blipFill rotWithShape="1">
          <a:blip xmlns:r="http://schemas.openxmlformats.org/officeDocument/2006/relationships" r:embed="rId1"/>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1126" y="1300990"/>
          <a:ext cx="1664534" cy="61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t>oral PrEP + Placebo</a:t>
          </a:r>
        </a:p>
      </dsp:txBody>
      <dsp:txXfrm>
        <a:off x="1126" y="1300990"/>
        <a:ext cx="1664534" cy="617542"/>
      </dsp:txXfrm>
    </dsp:sp>
    <dsp:sp modelId="{868A5919-0166-47EE-A30A-3F1C9885F84B}">
      <dsp:nvSpPr>
        <dsp:cNvPr id="0" name=""/>
        <dsp:cNvSpPr/>
      </dsp:nvSpPr>
      <dsp:spPr>
        <a:xfrm>
          <a:off x="1819100" y="111703"/>
          <a:ext cx="1664534" cy="114686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A81AFD0B-94A7-4225-9557-F8FE20A47313}">
      <dsp:nvSpPr>
        <dsp:cNvPr id="0" name=""/>
        <dsp:cNvSpPr/>
      </dsp:nvSpPr>
      <dsp:spPr>
        <a:xfrm>
          <a:off x="1832184" y="1300990"/>
          <a:ext cx="1664534" cy="61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t>oral </a:t>
          </a:r>
          <a:r>
            <a:rPr lang="en-US" sz="1700" kern="1200" dirty="0" err="1"/>
            <a:t>PrEP</a:t>
          </a:r>
          <a:r>
            <a:rPr lang="en-US" sz="1700" kern="1200" dirty="0"/>
            <a:t> + EXP</a:t>
          </a:r>
        </a:p>
      </dsp:txBody>
      <dsp:txXfrm>
        <a:off x="1832184" y="1300990"/>
        <a:ext cx="1664534" cy="617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1130" y="150792"/>
          <a:ext cx="1670823" cy="1151197"/>
        </a:xfrm>
        <a:prstGeom prst="roundRect">
          <a:avLst/>
        </a:prstGeom>
        <a:blipFill rotWithShape="1">
          <a:blip xmlns:r="http://schemas.openxmlformats.org/officeDocument/2006/relationships" r:embed="rId1"/>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1130" y="1301989"/>
          <a:ext cx="1670823" cy="61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dirty="0"/>
            <a:t>Oral </a:t>
          </a:r>
          <a:r>
            <a:rPr lang="en-US" sz="2600" kern="1200" dirty="0" err="1"/>
            <a:t>PrEP</a:t>
          </a:r>
          <a:endParaRPr lang="en-US" sz="2600" kern="1200" dirty="0"/>
        </a:p>
      </dsp:txBody>
      <dsp:txXfrm>
        <a:off x="1130" y="1301989"/>
        <a:ext cx="1670823" cy="619875"/>
      </dsp:txXfrm>
    </dsp:sp>
    <dsp:sp modelId="{401BC040-C32F-477E-A8E0-37BC2AF11BB5}">
      <dsp:nvSpPr>
        <dsp:cNvPr id="0" name=""/>
        <dsp:cNvSpPr/>
      </dsp:nvSpPr>
      <dsp:spPr>
        <a:xfrm>
          <a:off x="1839106" y="150792"/>
          <a:ext cx="1670823" cy="1151197"/>
        </a:xfrm>
        <a:prstGeom prst="roundRect">
          <a:avLst/>
        </a:prstGeom>
        <a:blipFill rotWithShape="1">
          <a:blip xmlns:r="http://schemas.openxmlformats.org/officeDocument/2006/relationships" r:embed="rId2"/>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330DD072-6F55-4B74-BA4C-2F89B802155F}">
      <dsp:nvSpPr>
        <dsp:cNvPr id="0" name=""/>
        <dsp:cNvSpPr/>
      </dsp:nvSpPr>
      <dsp:spPr>
        <a:xfrm>
          <a:off x="1839106" y="1301989"/>
          <a:ext cx="1670823" cy="61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dirty="0"/>
            <a:t>EXP</a:t>
          </a:r>
        </a:p>
      </dsp:txBody>
      <dsp:txXfrm>
        <a:off x="1839106" y="1301989"/>
        <a:ext cx="1670823" cy="619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1125" y="144614"/>
          <a:ext cx="1663179" cy="1145930"/>
        </a:xfrm>
        <a:prstGeom prst="roundRect">
          <a:avLst/>
        </a:prstGeom>
        <a:blipFill rotWithShape="1">
          <a:blip xmlns:r="http://schemas.openxmlformats.org/officeDocument/2006/relationships" r:embed="rId1"/>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1125" y="1403753"/>
          <a:ext cx="1663179" cy="390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Placebo</a:t>
          </a:r>
          <a:endParaRPr lang="en-US" sz="2800" kern="1200" dirty="0"/>
        </a:p>
      </dsp:txBody>
      <dsp:txXfrm>
        <a:off x="1125" y="1403753"/>
        <a:ext cx="1663179" cy="390623"/>
      </dsp:txXfrm>
    </dsp:sp>
    <dsp:sp modelId="{868A5919-0166-47EE-A30A-3F1C9885F84B}">
      <dsp:nvSpPr>
        <dsp:cNvPr id="0" name=""/>
        <dsp:cNvSpPr/>
      </dsp:nvSpPr>
      <dsp:spPr>
        <a:xfrm>
          <a:off x="1830692" y="128269"/>
          <a:ext cx="1663179" cy="1145930"/>
        </a:xfrm>
        <a:prstGeom prst="roundRect">
          <a:avLst/>
        </a:prstGeom>
        <a:blipFill rotWithShape="1">
          <a:blip xmlns:r="http://schemas.openxmlformats.org/officeDocument/2006/relationships" r:embed="rId1"/>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A81AFD0B-94A7-4225-9557-F8FE20A47313}">
      <dsp:nvSpPr>
        <dsp:cNvPr id="0" name=""/>
        <dsp:cNvSpPr/>
      </dsp:nvSpPr>
      <dsp:spPr>
        <a:xfrm>
          <a:off x="1829129" y="1403710"/>
          <a:ext cx="1663179" cy="456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EXP</a:t>
          </a:r>
          <a:endParaRPr lang="en-US" sz="3100" kern="1200" dirty="0"/>
        </a:p>
      </dsp:txBody>
      <dsp:txXfrm>
        <a:off x="1829129" y="1403710"/>
        <a:ext cx="1663179" cy="456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1126" y="154126"/>
          <a:ext cx="1664534" cy="1146864"/>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1126" y="1300990"/>
          <a:ext cx="1664534" cy="61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t>oral PrEP + Placebo</a:t>
          </a:r>
        </a:p>
      </dsp:txBody>
      <dsp:txXfrm>
        <a:off x="1126" y="1300990"/>
        <a:ext cx="1664534" cy="617542"/>
      </dsp:txXfrm>
    </dsp:sp>
    <dsp:sp modelId="{868A5919-0166-47EE-A30A-3F1C9885F84B}">
      <dsp:nvSpPr>
        <dsp:cNvPr id="0" name=""/>
        <dsp:cNvSpPr/>
      </dsp:nvSpPr>
      <dsp:spPr>
        <a:xfrm>
          <a:off x="1819100" y="111703"/>
          <a:ext cx="1664534" cy="114686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AFD0B-94A7-4225-9557-F8FE20A47313}">
      <dsp:nvSpPr>
        <dsp:cNvPr id="0" name=""/>
        <dsp:cNvSpPr/>
      </dsp:nvSpPr>
      <dsp:spPr>
        <a:xfrm>
          <a:off x="1832184" y="1300990"/>
          <a:ext cx="1664534" cy="61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t>oral </a:t>
          </a:r>
          <a:r>
            <a:rPr lang="en-US" sz="1700" kern="1200" dirty="0" err="1"/>
            <a:t>PrEP</a:t>
          </a:r>
          <a:r>
            <a:rPr lang="en-US" sz="1700" kern="1200" dirty="0"/>
            <a:t> + EXP</a:t>
          </a:r>
        </a:p>
      </dsp:txBody>
      <dsp:txXfrm>
        <a:off x="1832184" y="1300990"/>
        <a:ext cx="1664534" cy="6175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1130" y="150792"/>
          <a:ext cx="1670823" cy="1151197"/>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1130" y="1301989"/>
          <a:ext cx="1670823" cy="61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dirty="0"/>
            <a:t>Oral </a:t>
          </a:r>
          <a:r>
            <a:rPr lang="en-US" sz="2600" kern="1200" dirty="0" err="1"/>
            <a:t>PrEP</a:t>
          </a:r>
          <a:endParaRPr lang="en-US" sz="2600" kern="1200" dirty="0"/>
        </a:p>
      </dsp:txBody>
      <dsp:txXfrm>
        <a:off x="1130" y="1301989"/>
        <a:ext cx="1670823" cy="619875"/>
      </dsp:txXfrm>
    </dsp:sp>
    <dsp:sp modelId="{401BC040-C32F-477E-A8E0-37BC2AF11BB5}">
      <dsp:nvSpPr>
        <dsp:cNvPr id="0" name=""/>
        <dsp:cNvSpPr/>
      </dsp:nvSpPr>
      <dsp:spPr>
        <a:xfrm>
          <a:off x="1839106" y="150792"/>
          <a:ext cx="1670823" cy="1151197"/>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DD072-6F55-4B74-BA4C-2F89B802155F}">
      <dsp:nvSpPr>
        <dsp:cNvPr id="0" name=""/>
        <dsp:cNvSpPr/>
      </dsp:nvSpPr>
      <dsp:spPr>
        <a:xfrm>
          <a:off x="1839106" y="1301989"/>
          <a:ext cx="1670823" cy="61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dirty="0"/>
            <a:t>EXP</a:t>
          </a:r>
        </a:p>
      </dsp:txBody>
      <dsp:txXfrm>
        <a:off x="1839106" y="1301989"/>
        <a:ext cx="1670823" cy="619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80FFF-A4F5-4A7B-AC1F-EDC48255E224}">
      <dsp:nvSpPr>
        <dsp:cNvPr id="0" name=""/>
        <dsp:cNvSpPr/>
      </dsp:nvSpPr>
      <dsp:spPr>
        <a:xfrm>
          <a:off x="1125" y="144614"/>
          <a:ext cx="1663179" cy="1145930"/>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F16CB-134C-41A6-ADAD-683D50A38E21}">
      <dsp:nvSpPr>
        <dsp:cNvPr id="0" name=""/>
        <dsp:cNvSpPr/>
      </dsp:nvSpPr>
      <dsp:spPr>
        <a:xfrm>
          <a:off x="1125" y="1403753"/>
          <a:ext cx="1663179" cy="390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Placebo</a:t>
          </a:r>
          <a:endParaRPr lang="en-US" sz="2800" kern="1200" dirty="0"/>
        </a:p>
      </dsp:txBody>
      <dsp:txXfrm>
        <a:off x="1125" y="1403753"/>
        <a:ext cx="1663179" cy="390623"/>
      </dsp:txXfrm>
    </dsp:sp>
    <dsp:sp modelId="{868A5919-0166-47EE-A30A-3F1C9885F84B}">
      <dsp:nvSpPr>
        <dsp:cNvPr id="0" name=""/>
        <dsp:cNvSpPr/>
      </dsp:nvSpPr>
      <dsp:spPr>
        <a:xfrm>
          <a:off x="1830692" y="128269"/>
          <a:ext cx="1663179" cy="1145930"/>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AFD0B-94A7-4225-9557-F8FE20A47313}">
      <dsp:nvSpPr>
        <dsp:cNvPr id="0" name=""/>
        <dsp:cNvSpPr/>
      </dsp:nvSpPr>
      <dsp:spPr>
        <a:xfrm>
          <a:off x="1829129" y="1403710"/>
          <a:ext cx="1663179" cy="456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EXP</a:t>
          </a:r>
          <a:endParaRPr lang="en-US" sz="3100" kern="1200" dirty="0"/>
        </a:p>
      </dsp:txBody>
      <dsp:txXfrm>
        <a:off x="1829129" y="1403710"/>
        <a:ext cx="1663179" cy="4560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23/07/2019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A35283-EE0E-48D5-9209-2B88EF8AE819}" type="datetimeFigureOut">
              <a:rPr lang="en-US" smtClean="0"/>
              <a:t>7/23/2019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CDE5DB9-F508-49EB-A5AB-A3B2B223BC8E}" type="slidenum">
              <a:rPr lang="en-US" smtClean="0"/>
              <a:t>‹#›</a:t>
            </a:fld>
            <a:endParaRPr lang="en-US"/>
          </a:p>
        </p:txBody>
      </p:sp>
    </p:spTree>
    <p:extLst>
      <p:ext uri="{BB962C8B-B14F-4D97-AF65-F5344CB8AC3E}">
        <p14:creationId xmlns:p14="http://schemas.microsoft.com/office/powerpoint/2010/main" val="39120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in this room lived the first era of HIV prevention, where we had no biomedical prevention and we conducted placebo controlled RCs.</a:t>
            </a:r>
          </a:p>
          <a:p>
            <a:r>
              <a:rPr lang="en-US" dirty="0"/>
              <a:t>Now, we know that ARVs are effective for prevention, both through treatment and as PrEP, and we are currently conducting RCT in the second era of effective prevention.</a:t>
            </a:r>
          </a:p>
          <a:p>
            <a:r>
              <a:rPr lang="en-US" dirty="0"/>
              <a:t>In this talk I will start by describing the design of current trials, but also talk about the challenges a potential third era of HIV prevention, if we were to have an effective long acting prevention drug.</a:t>
            </a:r>
          </a:p>
        </p:txBody>
      </p:sp>
      <p:sp>
        <p:nvSpPr>
          <p:cNvPr id="4" name="Slide Number Placeholder 3"/>
          <p:cNvSpPr>
            <a:spLocks noGrp="1"/>
          </p:cNvSpPr>
          <p:nvPr>
            <p:ph type="sldNum" sz="quarter" idx="10"/>
          </p:nvPr>
        </p:nvSpPr>
        <p:spPr/>
        <p:txBody>
          <a:bodyPr/>
          <a:lstStyle/>
          <a:p>
            <a:fld id="{6F92329B-3BE8-40F5-970D-ADC8BE4898D4}" type="slidenum">
              <a:rPr lang="en-US" altLang="en-US" smtClean="0"/>
              <a:pPr/>
              <a:t>3</a:t>
            </a:fld>
            <a:endParaRPr lang="en-US" altLang="en-US"/>
          </a:p>
        </p:txBody>
      </p:sp>
    </p:spTree>
    <p:extLst>
      <p:ext uri="{BB962C8B-B14F-4D97-AF65-F5344CB8AC3E}">
        <p14:creationId xmlns:p14="http://schemas.microsoft.com/office/powerpoint/2010/main" val="43825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give you a sense for what impact this approach would have on sample size for the RCT, where incidence in a cohort with less PrEP use would have higher incidence (because we are exactly in the group that has an unmet need for HV prevention) AND we would design assuming the different between placebo and EXP is larger.</a:t>
            </a:r>
          </a:p>
          <a:p>
            <a:endParaRPr lang="en-US" dirty="0"/>
          </a:p>
          <a:p>
            <a:r>
              <a:rPr lang="en-US" dirty="0"/>
              <a:t>As the proportion of people in the trial using PrEP decreases, the expected HR gets smaller and the overage incidence gets larger. This results in smaller sample sizes (as you would expect).</a:t>
            </a:r>
          </a:p>
        </p:txBody>
      </p:sp>
      <p:sp>
        <p:nvSpPr>
          <p:cNvPr id="4" name="Slide Number Placeholder 3"/>
          <p:cNvSpPr>
            <a:spLocks noGrp="1"/>
          </p:cNvSpPr>
          <p:nvPr>
            <p:ph type="sldNum" sz="quarter" idx="5"/>
          </p:nvPr>
        </p:nvSpPr>
        <p:spPr/>
        <p:txBody>
          <a:bodyPr/>
          <a:lstStyle/>
          <a:p>
            <a:fld id="{ECDE5DB9-F508-49EB-A5AB-A3B2B223BC8E}" type="slidenum">
              <a:rPr lang="en-US" smtClean="0"/>
              <a:t>12</a:t>
            </a:fld>
            <a:endParaRPr lang="en-US"/>
          </a:p>
        </p:txBody>
      </p:sp>
    </p:spTree>
    <p:extLst>
      <p:ext uri="{BB962C8B-B14F-4D97-AF65-F5344CB8AC3E}">
        <p14:creationId xmlns:p14="http://schemas.microsoft.com/office/powerpoint/2010/main" val="345574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talked through this design in the context of oral </a:t>
            </a:r>
            <a:r>
              <a:rPr lang="en-US" dirty="0" err="1"/>
              <a:t>PrEP.</a:t>
            </a:r>
            <a:r>
              <a:rPr lang="en-US" dirty="0"/>
              <a:t> This approach is probably feasible when the EXP has a significant advantage because it is long acting.</a:t>
            </a:r>
          </a:p>
          <a:p>
            <a:r>
              <a:rPr lang="en-US" dirty="0"/>
              <a:t>If the standard of proven prevention is itself long acting, the approach would probably not work – for example an implantable vs an injectable. Mostly because it is hard to think there would be a lot of people who would not be successful with the long-acting PrEP</a:t>
            </a:r>
          </a:p>
        </p:txBody>
      </p:sp>
      <p:sp>
        <p:nvSpPr>
          <p:cNvPr id="4" name="Slide Number Placeholder 3"/>
          <p:cNvSpPr>
            <a:spLocks noGrp="1"/>
          </p:cNvSpPr>
          <p:nvPr>
            <p:ph type="sldNum" sz="quarter" idx="5"/>
          </p:nvPr>
        </p:nvSpPr>
        <p:spPr/>
        <p:txBody>
          <a:bodyPr/>
          <a:lstStyle/>
          <a:p>
            <a:fld id="{ECDE5DB9-F508-49EB-A5AB-A3B2B223BC8E}" type="slidenum">
              <a:rPr lang="en-US" smtClean="0"/>
              <a:t>13</a:t>
            </a:fld>
            <a:endParaRPr lang="en-US"/>
          </a:p>
        </p:txBody>
      </p:sp>
    </p:spTree>
    <p:extLst>
      <p:ext uri="{BB962C8B-B14F-4D97-AF65-F5344CB8AC3E}">
        <p14:creationId xmlns:p14="http://schemas.microsoft.com/office/powerpoint/2010/main" val="384478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how we are proceeding with current prevention trials, but now I want to turn attention to new ideas for future era, where we are particularly focused on develop longer-acting prevention . I am going to talk about two ideas – both remaining within the RCT framework with HIV infection as an outcome.</a:t>
            </a:r>
          </a:p>
          <a:p>
            <a:r>
              <a:rPr lang="en-US" dirty="0"/>
              <a:t>The first is a refinement of the current design approach  motivated by address the remaining unmet need..</a:t>
            </a:r>
          </a:p>
          <a:p>
            <a:endParaRPr lang="en-US" dirty="0"/>
          </a:p>
          <a:p>
            <a:r>
              <a:rPr lang="en-US" dirty="0"/>
              <a:t>The second is really taking on the future challenge of RCT with possibly a low number of infections – where the comparison between arms cannot definitively prove that the new agent is working</a:t>
            </a:r>
          </a:p>
        </p:txBody>
      </p:sp>
      <p:sp>
        <p:nvSpPr>
          <p:cNvPr id="4" name="Slide Number Placeholder 3"/>
          <p:cNvSpPr>
            <a:spLocks noGrp="1"/>
          </p:cNvSpPr>
          <p:nvPr>
            <p:ph type="sldNum" sz="quarter" idx="5"/>
          </p:nvPr>
        </p:nvSpPr>
        <p:spPr/>
        <p:txBody>
          <a:bodyPr/>
          <a:lstStyle/>
          <a:p>
            <a:fld id="{ECDE5DB9-F508-49EB-A5AB-A3B2B223BC8E}" type="slidenum">
              <a:rPr lang="en-US" smtClean="0"/>
              <a:t>14</a:t>
            </a:fld>
            <a:endParaRPr lang="en-US"/>
          </a:p>
        </p:txBody>
      </p:sp>
    </p:spTree>
    <p:extLst>
      <p:ext uri="{BB962C8B-B14F-4D97-AF65-F5344CB8AC3E}">
        <p14:creationId xmlns:p14="http://schemas.microsoft.com/office/powerpoint/2010/main" val="141443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Arial" panose="020B0604020202020204" pitchFamily="34" charset="0"/>
              <a:buChar char="•"/>
            </a:pPr>
            <a:r>
              <a:rPr lang="en-US" dirty="0"/>
              <a:t>This illustrates the challenge of future designs comparing two long acting potentially effective products.</a:t>
            </a:r>
          </a:p>
          <a:p>
            <a:pPr marL="514350" indent="-514350">
              <a:buFont typeface="Arial" panose="020B0604020202020204" pitchFamily="34" charset="0"/>
              <a:buChar char="•"/>
            </a:pPr>
            <a:r>
              <a:rPr lang="en-US" dirty="0"/>
              <a:t>The top if the design and sample size of HPTN 083, where we are comparing oral FTC/TDF to CAB-LA, and because we are assuming CAB-LA will have better adherence we have a sample size of 4500 with person years ~9600</a:t>
            </a:r>
          </a:p>
          <a:p>
            <a:pPr marL="514350" indent="-514350">
              <a:buFont typeface="Arial" panose="020B0604020202020204" pitchFamily="34" charset="0"/>
              <a:buChar char="•"/>
            </a:pPr>
            <a:r>
              <a:rPr lang="en-US" dirty="0"/>
              <a:t>But if CAB-LA then became the comparator, and incidence is now lower, even if we had a new product that for some reason could be assumed to have a 25% benefit over CAB-LA we would need nearly 10,000 people</a:t>
            </a:r>
          </a:p>
          <a:p>
            <a:pPr marL="514350" indent="-514350">
              <a:buFont typeface="Arial" panose="020B0604020202020204" pitchFamily="34" charset="0"/>
              <a:buChar char="•"/>
            </a:pPr>
            <a:r>
              <a:rPr lang="en-US" dirty="0"/>
              <a:t>If, more realistic, the two products are both very effective and assumed to be the same, then the trials begin to look infeasible  </a:t>
            </a:r>
          </a:p>
          <a:p>
            <a:pPr marL="514350" indent="-514350">
              <a:buFont typeface="Arial" panose="020B0604020202020204" pitchFamily="34" charset="0"/>
              <a:buChar char="•"/>
            </a:pPr>
            <a:r>
              <a:rPr lang="en-US" dirty="0"/>
              <a:t>Fewer opportunities to test new products</a:t>
            </a:r>
          </a:p>
          <a:p>
            <a:pPr marL="1314450" lvl="2" indent="-514350"/>
            <a:r>
              <a:rPr lang="en-US" dirty="0"/>
              <a:t>6 current HVTN/HPTN efficacy trials alone will enroll 20,300 </a:t>
            </a:r>
          </a:p>
          <a:p>
            <a:pPr marL="1314450" lvl="2" indent="-514350"/>
            <a:r>
              <a:rPr lang="en-US" dirty="0"/>
              <a:t>Risk of outstripping the capacity to enroll participants</a:t>
            </a:r>
          </a:p>
          <a:p>
            <a:pPr marL="514350" indent="-514350">
              <a:buFont typeface="Arial" panose="020B0604020202020204" pitchFamily="34" charset="0"/>
              <a:buChar char="•"/>
            </a:pPr>
            <a:r>
              <a:rPr lang="en-US" dirty="0"/>
              <a:t>Higher risk of inconclusive trials</a:t>
            </a:r>
          </a:p>
          <a:p>
            <a:pPr marL="400050" lvl="1" indent="0">
              <a:buNone/>
            </a:pPr>
            <a:r>
              <a:rPr lang="en-US" dirty="0"/>
              <a:t>Effective prevention increases the uncertainty in study design</a:t>
            </a:r>
          </a:p>
          <a:p>
            <a:pPr marL="1143000" lvl="2" indent="-342900"/>
            <a:r>
              <a:rPr lang="en-US" dirty="0"/>
              <a:t>Background use of prevention unknown</a:t>
            </a:r>
          </a:p>
          <a:p>
            <a:pPr marL="1143000" lvl="2" indent="-342900"/>
            <a:r>
              <a:rPr lang="en-US" dirty="0"/>
              <a:t>Non-inferiority assesses efficacy against current standard</a:t>
            </a:r>
          </a:p>
        </p:txBody>
      </p:sp>
      <p:sp>
        <p:nvSpPr>
          <p:cNvPr id="4" name="Slide Number Placeholder 3"/>
          <p:cNvSpPr>
            <a:spLocks noGrp="1"/>
          </p:cNvSpPr>
          <p:nvPr>
            <p:ph type="sldNum" sz="quarter" idx="10"/>
          </p:nvPr>
        </p:nvSpPr>
        <p:spPr/>
        <p:txBody>
          <a:bodyPr/>
          <a:lstStyle/>
          <a:p>
            <a:fld id="{6F92329B-3BE8-40F5-970D-ADC8BE4898D4}" type="slidenum">
              <a:rPr lang="en-US" altLang="en-US" smtClean="0"/>
              <a:pPr/>
              <a:t>15</a:t>
            </a:fld>
            <a:endParaRPr lang="en-US" altLang="en-US"/>
          </a:p>
        </p:txBody>
      </p:sp>
    </p:spTree>
    <p:extLst>
      <p:ext uri="{BB962C8B-B14F-4D97-AF65-F5344CB8AC3E}">
        <p14:creationId xmlns:p14="http://schemas.microsoft.com/office/powerpoint/2010/main" val="223874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this symposium is because we want to be able to advance new biomedical intervention, even while we have proven agents for prevention</a:t>
            </a:r>
          </a:p>
          <a:p>
            <a:r>
              <a:rPr lang="en-US" dirty="0"/>
              <a:t>We still have important work ahead: with the possibility of longer-acting projects </a:t>
            </a:r>
            <a:r>
              <a:rPr lang="en-US" dirty="0" err="1"/>
              <a:t>implantables</a:t>
            </a:r>
            <a:r>
              <a:rPr lang="en-US" dirty="0"/>
              <a:t>, antibodies and vaccines:</a:t>
            </a:r>
          </a:p>
          <a:p>
            <a:r>
              <a:rPr lang="en-US" dirty="0"/>
              <a:t>The goal for licensure remains to generate credible evidence that a new agent prevents HIV.</a:t>
            </a:r>
          </a:p>
          <a:p>
            <a:r>
              <a:rPr lang="en-US" dirty="0"/>
              <a:t>The additional challenge in the current and future era is we also need to show they are at least as useful as the existing prevention tools.</a:t>
            </a:r>
          </a:p>
        </p:txBody>
      </p:sp>
      <p:sp>
        <p:nvSpPr>
          <p:cNvPr id="4" name="Slide Number Placeholder 3"/>
          <p:cNvSpPr>
            <a:spLocks noGrp="1"/>
          </p:cNvSpPr>
          <p:nvPr>
            <p:ph type="sldNum" sz="quarter" idx="10"/>
          </p:nvPr>
        </p:nvSpPr>
        <p:spPr/>
        <p:txBody>
          <a:bodyPr/>
          <a:lstStyle/>
          <a:p>
            <a:fld id="{6C75B574-BE4C-4D78-B2A7-0BF3365EBC5C}" type="slidenum">
              <a:rPr lang="en-US" smtClean="0"/>
              <a:t>4</a:t>
            </a:fld>
            <a:endParaRPr lang="en-US"/>
          </a:p>
        </p:txBody>
      </p:sp>
    </p:spTree>
    <p:extLst>
      <p:ext uri="{BB962C8B-B14F-4D97-AF65-F5344CB8AC3E}">
        <p14:creationId xmlns:p14="http://schemas.microsoft.com/office/powerpoint/2010/main" val="35185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starting with the current era, where oral FTC/TDF is a proven, effective HIV prevention drug. When we are designing a trial for a new drug or device, there are essentially only three choices of RCT design…</a:t>
            </a:r>
          </a:p>
        </p:txBody>
      </p:sp>
      <p:sp>
        <p:nvSpPr>
          <p:cNvPr id="4" name="Slide Number Placeholder 3"/>
          <p:cNvSpPr>
            <a:spLocks noGrp="1"/>
          </p:cNvSpPr>
          <p:nvPr>
            <p:ph type="sldNum" sz="quarter" idx="10"/>
          </p:nvPr>
        </p:nvSpPr>
        <p:spPr/>
        <p:txBody>
          <a:bodyPr/>
          <a:lstStyle/>
          <a:p>
            <a:fld id="{6C75B574-BE4C-4D78-B2A7-0BF3365EBC5C}" type="slidenum">
              <a:rPr lang="en-US" smtClean="0"/>
              <a:t>5</a:t>
            </a:fld>
            <a:endParaRPr lang="en-US"/>
          </a:p>
        </p:txBody>
      </p:sp>
    </p:spTree>
    <p:extLst>
      <p:ext uri="{BB962C8B-B14F-4D97-AF65-F5344CB8AC3E}">
        <p14:creationId xmlns:p14="http://schemas.microsoft.com/office/powerpoint/2010/main" val="419117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ARV-based prevention trials are using the “Compare” approach. Non-ARV based are using the “Layer” approach. No combine</a:t>
            </a:r>
          </a:p>
        </p:txBody>
      </p:sp>
      <p:sp>
        <p:nvSpPr>
          <p:cNvPr id="4" name="Slide Number Placeholder 3"/>
          <p:cNvSpPr>
            <a:spLocks noGrp="1"/>
          </p:cNvSpPr>
          <p:nvPr>
            <p:ph type="sldNum" sz="quarter" idx="10"/>
          </p:nvPr>
        </p:nvSpPr>
        <p:spPr/>
        <p:txBody>
          <a:bodyPr/>
          <a:lstStyle/>
          <a:p>
            <a:fld id="{6C75B574-BE4C-4D78-B2A7-0BF3365EBC5C}" type="slidenum">
              <a:rPr lang="en-US" smtClean="0"/>
              <a:t>6</a:t>
            </a:fld>
            <a:endParaRPr lang="en-US"/>
          </a:p>
        </p:txBody>
      </p:sp>
    </p:spTree>
    <p:extLst>
      <p:ext uri="{BB962C8B-B14F-4D97-AF65-F5344CB8AC3E}">
        <p14:creationId xmlns:p14="http://schemas.microsoft.com/office/powerpoint/2010/main" val="109279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possible joint use of two prevention methods – not in this setting</a:t>
            </a:r>
          </a:p>
        </p:txBody>
      </p:sp>
      <p:sp>
        <p:nvSpPr>
          <p:cNvPr id="4" name="Slide Number Placeholder 3"/>
          <p:cNvSpPr>
            <a:spLocks noGrp="1"/>
          </p:cNvSpPr>
          <p:nvPr>
            <p:ph type="sldNum" sz="quarter" idx="10"/>
          </p:nvPr>
        </p:nvSpPr>
        <p:spPr/>
        <p:txBody>
          <a:bodyPr/>
          <a:lstStyle/>
          <a:p>
            <a:fld id="{6F92329B-3BE8-40F5-970D-ADC8BE4898D4}" type="slidenum">
              <a:rPr lang="en-US" altLang="en-US" smtClean="0"/>
              <a:pPr/>
              <a:t>7</a:t>
            </a:fld>
            <a:endParaRPr lang="en-US" altLang="en-US"/>
          </a:p>
        </p:txBody>
      </p:sp>
    </p:spTree>
    <p:extLst>
      <p:ext uri="{BB962C8B-B14F-4D97-AF65-F5344CB8AC3E}">
        <p14:creationId xmlns:p14="http://schemas.microsoft.com/office/powerpoint/2010/main" val="385048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how we are proceeding with current prevention trials, but now I want to turn attention to new ideas for future era, where we are particularly focused on develop longer-acting prevention . I am going to talk about two ideas – both remaining within the RCT framework with HIV infection as an outcome.</a:t>
            </a:r>
          </a:p>
          <a:p>
            <a:r>
              <a:rPr lang="en-US" dirty="0"/>
              <a:t>The first is a refinement of the current design approach  motivated by address the remaining unmet need..</a:t>
            </a:r>
          </a:p>
          <a:p>
            <a:endParaRPr lang="en-US" dirty="0"/>
          </a:p>
          <a:p>
            <a:r>
              <a:rPr lang="en-US" dirty="0"/>
              <a:t>The second is really taking on the future challenge of RCT with possibly a low number of infections – where the comparison between arms cannot definitively prove that the new agent is working</a:t>
            </a:r>
          </a:p>
        </p:txBody>
      </p:sp>
      <p:sp>
        <p:nvSpPr>
          <p:cNvPr id="4" name="Slide Number Placeholder 3"/>
          <p:cNvSpPr>
            <a:spLocks noGrp="1"/>
          </p:cNvSpPr>
          <p:nvPr>
            <p:ph type="sldNum" sz="quarter" idx="5"/>
          </p:nvPr>
        </p:nvSpPr>
        <p:spPr/>
        <p:txBody>
          <a:bodyPr/>
          <a:lstStyle/>
          <a:p>
            <a:fld id="{ECDE5DB9-F508-49EB-A5AB-A3B2B223BC8E}" type="slidenum">
              <a:rPr lang="en-US" smtClean="0"/>
              <a:t>8</a:t>
            </a:fld>
            <a:endParaRPr lang="en-US"/>
          </a:p>
        </p:txBody>
      </p:sp>
    </p:spTree>
    <p:extLst>
      <p:ext uri="{BB962C8B-B14F-4D97-AF65-F5344CB8AC3E}">
        <p14:creationId xmlns:p14="http://schemas.microsoft.com/office/powerpoint/2010/main" val="66579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the prevention mosaic is that amongst all the people at risk for HIV prevention</a:t>
            </a:r>
          </a:p>
        </p:txBody>
      </p:sp>
      <p:sp>
        <p:nvSpPr>
          <p:cNvPr id="4" name="Slide Number Placeholder 3"/>
          <p:cNvSpPr>
            <a:spLocks noGrp="1"/>
          </p:cNvSpPr>
          <p:nvPr>
            <p:ph type="sldNum" sz="quarter" idx="5"/>
          </p:nvPr>
        </p:nvSpPr>
        <p:spPr/>
        <p:txBody>
          <a:bodyPr/>
          <a:lstStyle/>
          <a:p>
            <a:fld id="{ECDE5DB9-F508-49EB-A5AB-A3B2B223BC8E}" type="slidenum">
              <a:rPr lang="en-US" smtClean="0"/>
              <a:t>9</a:t>
            </a:fld>
            <a:endParaRPr lang="en-US"/>
          </a:p>
        </p:txBody>
      </p:sp>
    </p:spTree>
    <p:extLst>
      <p:ext uri="{BB962C8B-B14F-4D97-AF65-F5344CB8AC3E}">
        <p14:creationId xmlns:p14="http://schemas.microsoft.com/office/powerpoint/2010/main" val="1303946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tools are going to work for different people – and that in all the available tools there are some who remain unprotected</a:t>
            </a:r>
          </a:p>
        </p:txBody>
      </p:sp>
      <p:sp>
        <p:nvSpPr>
          <p:cNvPr id="4" name="Slide Number Placeholder 3"/>
          <p:cNvSpPr>
            <a:spLocks noGrp="1"/>
          </p:cNvSpPr>
          <p:nvPr>
            <p:ph type="sldNum" sz="quarter" idx="5"/>
          </p:nvPr>
        </p:nvSpPr>
        <p:spPr/>
        <p:txBody>
          <a:bodyPr/>
          <a:lstStyle/>
          <a:p>
            <a:fld id="{ECDE5DB9-F508-49EB-A5AB-A3B2B223BC8E}" type="slidenum">
              <a:rPr lang="en-US" smtClean="0"/>
              <a:t>10</a:t>
            </a:fld>
            <a:endParaRPr lang="en-US"/>
          </a:p>
        </p:txBody>
      </p:sp>
    </p:spTree>
    <p:extLst>
      <p:ext uri="{BB962C8B-B14F-4D97-AF65-F5344CB8AC3E}">
        <p14:creationId xmlns:p14="http://schemas.microsoft.com/office/powerpoint/2010/main" val="1981142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motivates the following potential design. You recruit people who are still at risk of HIV – they are not currently successfully taking FTC/TDF, for example, or they have an HIV+ partner who is not virally suppressed. You ask them to try oral PrEP (existing prevention tools) for a 1 or 3 month run-in period. After this period trying daily oral drug, they decide whether they want to continue PrEP (in which case we continue to follow them for HIV) or if PrEP is not for them, they have the option of enrolling in a placebo RCT of a new longer acting drug.</a:t>
            </a:r>
          </a:p>
          <a:p>
            <a:r>
              <a:rPr lang="en-US" dirty="0"/>
              <a:t> Importantly: </a:t>
            </a:r>
          </a:p>
          <a:p>
            <a:r>
              <a:rPr lang="en-US" dirty="0"/>
              <a:t>1. EXP is long acting - cannot just be another daily oral pill</a:t>
            </a:r>
          </a:p>
          <a:p>
            <a:r>
              <a:rPr lang="en-US" dirty="0"/>
              <a:t>2. After randomization in the RCT, all participants continue to have access to oral FTC/TDF while they remain in study follow-up</a:t>
            </a:r>
          </a:p>
        </p:txBody>
      </p:sp>
      <p:sp>
        <p:nvSpPr>
          <p:cNvPr id="4" name="Slide Number Placeholder 3"/>
          <p:cNvSpPr>
            <a:spLocks noGrp="1"/>
          </p:cNvSpPr>
          <p:nvPr>
            <p:ph type="sldNum" sz="quarter" idx="5"/>
          </p:nvPr>
        </p:nvSpPr>
        <p:spPr/>
        <p:txBody>
          <a:bodyPr/>
          <a:lstStyle/>
          <a:p>
            <a:fld id="{ECDE5DB9-F508-49EB-A5AB-A3B2B223BC8E}" type="slidenum">
              <a:rPr lang="en-US" smtClean="0"/>
              <a:t>11</a:t>
            </a:fld>
            <a:endParaRPr lang="en-US"/>
          </a:p>
        </p:txBody>
      </p:sp>
    </p:spTree>
    <p:extLst>
      <p:ext uri="{BB962C8B-B14F-4D97-AF65-F5344CB8AC3E}">
        <p14:creationId xmlns:p14="http://schemas.microsoft.com/office/powerpoint/2010/main" val="3604937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descr="fh whit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1" y="5703888"/>
            <a:ext cx="253523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609603" y="578539"/>
            <a:ext cx="10970684" cy="1938301"/>
          </a:xfrm>
        </p:spPr>
        <p:txBody>
          <a:bodyPr/>
          <a:lstStyle>
            <a:lvl1pPr marL="0" indent="0">
              <a:buNone/>
              <a:defRPr sz="6000" b="1" baseline="0"/>
            </a:lvl1pPr>
            <a:lvl2pPr marL="91438" indent="0">
              <a:spcBef>
                <a:spcPts val="0"/>
              </a:spcBef>
              <a:buNone/>
              <a:defRPr sz="2400"/>
            </a:lvl2pPr>
            <a:lvl3pPr marL="914377" indent="0">
              <a:buNone/>
              <a:defRPr sz="2400"/>
            </a:lvl3pPr>
            <a:lvl4pPr marL="1371566" indent="0">
              <a:buNone/>
              <a:defRPr sz="2400"/>
            </a:lvl4pPr>
            <a:lvl5pPr marL="1828754" indent="0">
              <a:buNone/>
              <a:defRPr sz="2400"/>
            </a:lvl5pPr>
          </a:lstStyle>
          <a:p>
            <a:pPr lvl="0"/>
            <a:r>
              <a:rPr lang="en-US" dirty="0"/>
              <a:t>Click to edit Master text styles</a:t>
            </a:r>
          </a:p>
          <a:p>
            <a:pPr lvl="1"/>
            <a:r>
              <a:rPr lang="en-US" dirty="0"/>
              <a:t>Second level</a:t>
            </a:r>
          </a:p>
        </p:txBody>
      </p:sp>
      <p:sp>
        <p:nvSpPr>
          <p:cNvPr id="4" name="Text Placeholder 3"/>
          <p:cNvSpPr>
            <a:spLocks noGrp="1"/>
          </p:cNvSpPr>
          <p:nvPr>
            <p:ph type="body" sz="quarter" idx="11"/>
          </p:nvPr>
        </p:nvSpPr>
        <p:spPr>
          <a:xfrm>
            <a:off x="757237" y="3910013"/>
            <a:ext cx="5937251" cy="1270000"/>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80684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7" name="Content Placeholder 6"/>
          <p:cNvSpPr>
            <a:spLocks noGrp="1"/>
          </p:cNvSpPr>
          <p:nvPr>
            <p:ph sz="quarter" idx="15"/>
          </p:nvPr>
        </p:nvSpPr>
        <p:spPr>
          <a:xfrm>
            <a:off x="647700" y="1160463"/>
            <a:ext cx="10748963" cy="5199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7"/>
          </p:nvPr>
        </p:nvSpPr>
        <p:spPr/>
        <p:txBody>
          <a:bodyPr/>
          <a:lstStyle>
            <a:lvl1pPr>
              <a:defRPr/>
            </a:lvl1pPr>
          </a:lstStyle>
          <a:p>
            <a:fld id="{B8FB64E6-7981-442A-B286-05E7857C65BC}" type="slidenum">
              <a:rPr lang="en-US" altLang="en-US"/>
              <a:pPr/>
              <a:t>‹#›</a:t>
            </a:fld>
            <a:endParaRPr lang="en-US" altLang="en-US"/>
          </a:p>
        </p:txBody>
      </p:sp>
    </p:spTree>
    <p:extLst>
      <p:ext uri="{BB962C8B-B14F-4D97-AF65-F5344CB8AC3E}">
        <p14:creationId xmlns:p14="http://schemas.microsoft.com/office/powerpoint/2010/main" val="3278353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Break Slide">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baseline="0"/>
            </a:lvl1pPr>
          </a:lstStyle>
          <a:p>
            <a:r>
              <a:rPr lang="en-US"/>
              <a:t>Click to edit Master title style</a:t>
            </a:r>
            <a:endParaRPr lang="en-US" dirty="0"/>
          </a:p>
        </p:txBody>
      </p:sp>
      <p:sp>
        <p:nvSpPr>
          <p:cNvPr id="4" name="Rectangle 12"/>
          <p:cNvSpPr>
            <a:spLocks noGrp="1" noChangeArrowheads="1"/>
          </p:cNvSpPr>
          <p:nvPr>
            <p:ph type="sldNum" sz="quarter" idx="11"/>
          </p:nvPr>
        </p:nvSpPr>
        <p:spPr>
          <a:ln/>
        </p:spPr>
        <p:txBody>
          <a:bodyPr/>
          <a:lstStyle>
            <a:lvl1pPr>
              <a:defRPr/>
            </a:lvl1pPr>
          </a:lstStyle>
          <a:p>
            <a:fld id="{D29CD438-1F97-429B-A056-4877C49EAE46}" type="slidenum">
              <a:rPr lang="en-US" altLang="en-US"/>
              <a:pPr/>
              <a:t>‹#›</a:t>
            </a:fld>
            <a:endParaRPr lang="en-US" altLang="en-US"/>
          </a:p>
        </p:txBody>
      </p:sp>
    </p:spTree>
    <p:extLst>
      <p:ext uri="{BB962C8B-B14F-4D97-AF65-F5344CB8AC3E}">
        <p14:creationId xmlns:p14="http://schemas.microsoft.com/office/powerpoint/2010/main" val="216950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4" name="Content Placeholder 3"/>
          <p:cNvSpPr>
            <a:spLocks noGrp="1"/>
          </p:cNvSpPr>
          <p:nvPr>
            <p:ph sz="quarter" idx="16"/>
          </p:nvPr>
        </p:nvSpPr>
        <p:spPr>
          <a:xfrm>
            <a:off x="655637" y="1228725"/>
            <a:ext cx="5308600" cy="487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7"/>
          </p:nvPr>
        </p:nvSpPr>
        <p:spPr>
          <a:xfrm>
            <a:off x="6127751" y="1270001"/>
            <a:ext cx="5165725" cy="4837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sldNum" sz="quarter" idx="19"/>
          </p:nvPr>
        </p:nvSpPr>
        <p:spPr/>
        <p:txBody>
          <a:bodyPr/>
          <a:lstStyle>
            <a:lvl1pPr>
              <a:defRPr/>
            </a:lvl1pPr>
          </a:lstStyle>
          <a:p>
            <a:fld id="{84ECCE96-D48E-48ED-9C60-366E6F9B42FF}" type="slidenum">
              <a:rPr lang="en-US" altLang="en-US"/>
              <a:pPr/>
              <a:t>‹#›</a:t>
            </a:fld>
            <a:endParaRPr lang="en-US" altLang="en-US"/>
          </a:p>
        </p:txBody>
      </p:sp>
    </p:spTree>
    <p:extLst>
      <p:ext uri="{BB962C8B-B14F-4D97-AF65-F5344CB8AC3E}">
        <p14:creationId xmlns:p14="http://schemas.microsoft.com/office/powerpoint/2010/main" val="299883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4" name="Content Placeholder 3"/>
          <p:cNvSpPr>
            <a:spLocks noGrp="1"/>
          </p:cNvSpPr>
          <p:nvPr>
            <p:ph sz="quarter" idx="16"/>
          </p:nvPr>
        </p:nvSpPr>
        <p:spPr>
          <a:xfrm>
            <a:off x="655637" y="1228725"/>
            <a:ext cx="5308600" cy="487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7"/>
          </p:nvPr>
        </p:nvSpPr>
        <p:spPr>
          <a:xfrm>
            <a:off x="6127751" y="1270001"/>
            <a:ext cx="5165725" cy="4837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sldNum" sz="quarter" idx="19"/>
          </p:nvPr>
        </p:nvSpPr>
        <p:spPr/>
        <p:txBody>
          <a:bodyPr/>
          <a:lstStyle>
            <a:lvl1pPr>
              <a:defRPr/>
            </a:lvl1pPr>
          </a:lstStyle>
          <a:p>
            <a:fld id="{84ECCE96-D48E-48ED-9C60-366E6F9B42FF}" type="slidenum">
              <a:rPr lang="en-US" altLang="en-US"/>
              <a:pPr/>
              <a:t>‹#›</a:t>
            </a:fld>
            <a:endParaRPr lang="en-US" altLang="en-US"/>
          </a:p>
        </p:txBody>
      </p:sp>
    </p:spTree>
    <p:extLst>
      <p:ext uri="{BB962C8B-B14F-4D97-AF65-F5344CB8AC3E}">
        <p14:creationId xmlns:p14="http://schemas.microsoft.com/office/powerpoint/2010/main" val="366404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4" name="Content Placeholder 3"/>
          <p:cNvSpPr>
            <a:spLocks noGrp="1"/>
          </p:cNvSpPr>
          <p:nvPr>
            <p:ph sz="quarter" idx="16"/>
          </p:nvPr>
        </p:nvSpPr>
        <p:spPr>
          <a:xfrm>
            <a:off x="655637" y="1228725"/>
            <a:ext cx="5308600" cy="4878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7"/>
          </p:nvPr>
        </p:nvSpPr>
        <p:spPr>
          <a:xfrm>
            <a:off x="6127751" y="1270001"/>
            <a:ext cx="5165725" cy="4837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sldNum" sz="quarter" idx="19"/>
          </p:nvPr>
        </p:nvSpPr>
        <p:spPr/>
        <p:txBody>
          <a:bodyPr/>
          <a:lstStyle>
            <a:lvl1pPr>
              <a:defRPr/>
            </a:lvl1pPr>
          </a:lstStyle>
          <a:p>
            <a:fld id="{84ECCE96-D48E-48ED-9C60-366E6F9B42FF}" type="slidenum">
              <a:rPr lang="en-US" altLang="en-US"/>
              <a:pPr/>
              <a:t>‹#›</a:t>
            </a:fld>
            <a:endParaRPr lang="en-US" altLang="en-US"/>
          </a:p>
        </p:txBody>
      </p:sp>
    </p:spTree>
    <p:extLst>
      <p:ext uri="{BB962C8B-B14F-4D97-AF65-F5344CB8AC3E}">
        <p14:creationId xmlns:p14="http://schemas.microsoft.com/office/powerpoint/2010/main" val="141708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7.png"/><Relationship Id="rId18" Type="http://schemas.microsoft.com/office/2007/relationships/diagramDrawing" Target="../diagrams/drawing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diagramColors" Target="../diagrams/colors4.xml"/><Relationship Id="rId2" Type="http://schemas.openxmlformats.org/officeDocument/2006/relationships/notesSlide" Target="../notesSlides/notesSlide3.xml"/><Relationship Id="rId16"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Layout" Target="../diagrams/layout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7.png"/><Relationship Id="rId18" Type="http://schemas.microsoft.com/office/2007/relationships/diagramDrawing" Target="../diagrams/drawing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openxmlformats.org/officeDocument/2006/relationships/diagramColors" Target="../diagrams/colors7.xml"/><Relationship Id="rId2" Type="http://schemas.openxmlformats.org/officeDocument/2006/relationships/notesSlide" Target="../notesSlides/notesSlide4.xml"/><Relationship Id="rId16" Type="http://schemas.openxmlformats.org/officeDocument/2006/relationships/diagramQuickStyle" Target="../diagrams/quickStyle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Layout" Target="../diagrams/layout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EA4CAF39-C04C-494A-8455-28BA6529EA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79" r="1" b="18847"/>
          <a:stretch/>
        </p:blipFill>
        <p:spPr bwMode="auto">
          <a:xfrm>
            <a:off x="-30994" y="10"/>
            <a:ext cx="10655455" cy="685799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965226E-5474-4462-B13D-277DC5A515F7}"/>
              </a:ext>
            </a:extLst>
          </p:cNvPr>
          <p:cNvSpPr txBox="1">
            <a:spLocks/>
          </p:cNvSpPr>
          <p:nvPr/>
        </p:nvSpPr>
        <p:spPr>
          <a:xfrm>
            <a:off x="8741802" y="6375866"/>
            <a:ext cx="2270503" cy="457200"/>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lgerian" panose="04020705040A02060702" pitchFamily="82" charset="0"/>
              </a:rPr>
              <a:t>Condoms</a:t>
            </a:r>
          </a:p>
        </p:txBody>
      </p:sp>
      <p:sp>
        <p:nvSpPr>
          <p:cNvPr id="6" name="Title 1">
            <a:extLst>
              <a:ext uri="{FF2B5EF4-FFF2-40B4-BE49-F238E27FC236}">
                <a16:creationId xmlns:a16="http://schemas.microsoft.com/office/drawing/2014/main" id="{524462BD-F6BB-4F4B-B82B-A20BF0D71969}"/>
              </a:ext>
            </a:extLst>
          </p:cNvPr>
          <p:cNvSpPr txBox="1">
            <a:spLocks/>
          </p:cNvSpPr>
          <p:nvPr/>
        </p:nvSpPr>
        <p:spPr>
          <a:xfrm>
            <a:off x="1961826" y="1104939"/>
            <a:ext cx="2270503" cy="457200"/>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lgerian" panose="04020705040A02060702" pitchFamily="82" charset="0"/>
              </a:rPr>
              <a:t>Oral </a:t>
            </a:r>
            <a:r>
              <a:rPr lang="en-US" sz="2800" dirty="0" err="1">
                <a:solidFill>
                  <a:schemeClr val="bg1"/>
                </a:solidFill>
                <a:latin typeface="Algerian" panose="04020705040A02060702" pitchFamily="82" charset="0"/>
              </a:rPr>
              <a:t>PrEP</a:t>
            </a:r>
            <a:endParaRPr lang="en-US" sz="2800" dirty="0">
              <a:solidFill>
                <a:schemeClr val="bg1"/>
              </a:solidFill>
              <a:latin typeface="Algerian" panose="04020705040A02060702" pitchFamily="82" charset="0"/>
            </a:endParaRPr>
          </a:p>
        </p:txBody>
      </p:sp>
      <p:sp>
        <p:nvSpPr>
          <p:cNvPr id="7" name="Title 1">
            <a:extLst>
              <a:ext uri="{FF2B5EF4-FFF2-40B4-BE49-F238E27FC236}">
                <a16:creationId xmlns:a16="http://schemas.microsoft.com/office/drawing/2014/main" id="{1FACC0DD-530D-401A-BCB4-72A67AD59AC1}"/>
              </a:ext>
            </a:extLst>
          </p:cNvPr>
          <p:cNvSpPr txBox="1">
            <a:spLocks/>
          </p:cNvSpPr>
          <p:nvPr/>
        </p:nvSpPr>
        <p:spPr>
          <a:xfrm>
            <a:off x="8531283" y="5144074"/>
            <a:ext cx="2691540" cy="457200"/>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err="1">
                <a:solidFill>
                  <a:schemeClr val="bg1"/>
                </a:solidFill>
                <a:latin typeface="Algerian" panose="04020705040A02060702" pitchFamily="82" charset="0"/>
              </a:rPr>
              <a:t>AbstinEnce</a:t>
            </a:r>
            <a:endParaRPr lang="en-US" sz="2800" dirty="0">
              <a:solidFill>
                <a:schemeClr val="bg1"/>
              </a:solidFill>
              <a:latin typeface="Algerian" panose="04020705040A02060702" pitchFamily="82" charset="0"/>
            </a:endParaRPr>
          </a:p>
        </p:txBody>
      </p:sp>
      <p:sp>
        <p:nvSpPr>
          <p:cNvPr id="2" name="TextBox 1">
            <a:extLst>
              <a:ext uri="{FF2B5EF4-FFF2-40B4-BE49-F238E27FC236}">
                <a16:creationId xmlns:a16="http://schemas.microsoft.com/office/drawing/2014/main" id="{36173E3A-7F55-4B08-9634-F497BA8F7BAF}"/>
              </a:ext>
            </a:extLst>
          </p:cNvPr>
          <p:cNvSpPr txBox="1"/>
          <p:nvPr/>
        </p:nvSpPr>
        <p:spPr>
          <a:xfrm>
            <a:off x="3097078" y="3196986"/>
            <a:ext cx="6400800" cy="769441"/>
          </a:xfrm>
          <a:prstGeom prst="rect">
            <a:avLst/>
          </a:prstGeom>
          <a:solidFill>
            <a:schemeClr val="tx1"/>
          </a:solidFill>
        </p:spPr>
        <p:txBody>
          <a:bodyPr wrap="square" rtlCol="0" anchor="ctr">
            <a:spAutoFit/>
          </a:bodyPr>
          <a:lstStyle/>
          <a:p>
            <a:pPr algn="ct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The Prevention Mosaic</a:t>
            </a:r>
          </a:p>
        </p:txBody>
      </p:sp>
      <p:sp>
        <p:nvSpPr>
          <p:cNvPr id="8" name="Title 1">
            <a:extLst>
              <a:ext uri="{FF2B5EF4-FFF2-40B4-BE49-F238E27FC236}">
                <a16:creationId xmlns:a16="http://schemas.microsoft.com/office/drawing/2014/main" id="{970AC30C-E74A-4765-AD2B-E7C5A490F634}"/>
              </a:ext>
            </a:extLst>
          </p:cNvPr>
          <p:cNvSpPr txBox="1">
            <a:spLocks/>
          </p:cNvSpPr>
          <p:nvPr/>
        </p:nvSpPr>
        <p:spPr>
          <a:xfrm>
            <a:off x="8741802" y="2581090"/>
            <a:ext cx="2270503" cy="457200"/>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lgerian" panose="04020705040A02060702" pitchFamily="82" charset="0"/>
              </a:rPr>
              <a:t>Ring</a:t>
            </a:r>
          </a:p>
        </p:txBody>
      </p:sp>
      <p:sp>
        <p:nvSpPr>
          <p:cNvPr id="9" name="Title 1">
            <a:extLst>
              <a:ext uri="{FF2B5EF4-FFF2-40B4-BE49-F238E27FC236}">
                <a16:creationId xmlns:a16="http://schemas.microsoft.com/office/drawing/2014/main" id="{ECEDA278-02EF-4C3A-8262-EB5041871442}"/>
              </a:ext>
            </a:extLst>
          </p:cNvPr>
          <p:cNvSpPr txBox="1">
            <a:spLocks/>
          </p:cNvSpPr>
          <p:nvPr/>
        </p:nvSpPr>
        <p:spPr>
          <a:xfrm>
            <a:off x="1961826" y="4876953"/>
            <a:ext cx="3726052" cy="457200"/>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FFC000"/>
                </a:solidFill>
                <a:latin typeface="Algerian" panose="04020705040A02060702" pitchFamily="82" charset="0"/>
              </a:rPr>
              <a:t>Still unprotected</a:t>
            </a:r>
          </a:p>
        </p:txBody>
      </p:sp>
      <p:sp>
        <p:nvSpPr>
          <p:cNvPr id="10" name="Title 1">
            <a:extLst>
              <a:ext uri="{FF2B5EF4-FFF2-40B4-BE49-F238E27FC236}">
                <a16:creationId xmlns:a16="http://schemas.microsoft.com/office/drawing/2014/main" id="{0997D394-A82F-4EF3-951A-3FAB56519CE4}"/>
              </a:ext>
            </a:extLst>
          </p:cNvPr>
          <p:cNvSpPr txBox="1">
            <a:spLocks/>
          </p:cNvSpPr>
          <p:nvPr/>
        </p:nvSpPr>
        <p:spPr>
          <a:xfrm>
            <a:off x="6471299" y="1441964"/>
            <a:ext cx="2270503" cy="457200"/>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lgerian" panose="04020705040A02060702" pitchFamily="82" charset="0"/>
              </a:rPr>
              <a:t>U=U</a:t>
            </a:r>
          </a:p>
        </p:txBody>
      </p:sp>
    </p:spTree>
    <p:extLst>
      <p:ext uri="{BB962C8B-B14F-4D97-AF65-F5344CB8AC3E}">
        <p14:creationId xmlns:p14="http://schemas.microsoft.com/office/powerpoint/2010/main" val="236102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059F158-8320-465F-82B7-858090938ABD}"/>
              </a:ext>
            </a:extLst>
          </p:cNvPr>
          <p:cNvSpPr/>
          <p:nvPr/>
        </p:nvSpPr>
        <p:spPr>
          <a:xfrm>
            <a:off x="3474720" y="200808"/>
            <a:ext cx="4433873" cy="285498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1824C-3A0D-4E76-977B-190EBAB96F80}"/>
              </a:ext>
            </a:extLst>
          </p:cNvPr>
          <p:cNvSpPr>
            <a:spLocks noGrp="1"/>
          </p:cNvSpPr>
          <p:nvPr>
            <p:ph type="title"/>
          </p:nvPr>
        </p:nvSpPr>
        <p:spPr>
          <a:xfrm>
            <a:off x="618468" y="200808"/>
            <a:ext cx="3135850" cy="1825897"/>
          </a:xfrm>
        </p:spPr>
        <p:txBody>
          <a:bodyPr>
            <a:noAutofit/>
          </a:bodyPr>
          <a:lstStyle/>
          <a:p>
            <a:pPr algn="l"/>
            <a:r>
              <a:rPr lang="en-US" sz="4400" b="1" dirty="0">
                <a:solidFill>
                  <a:srgbClr val="FF0000"/>
                </a:solidFill>
              </a:rPr>
              <a:t>Potential approach</a:t>
            </a:r>
          </a:p>
        </p:txBody>
      </p:sp>
      <p:grpSp>
        <p:nvGrpSpPr>
          <p:cNvPr id="9" name="Group 8">
            <a:extLst>
              <a:ext uri="{FF2B5EF4-FFF2-40B4-BE49-F238E27FC236}">
                <a16:creationId xmlns:a16="http://schemas.microsoft.com/office/drawing/2014/main" id="{E50177DA-6B65-402B-BEAD-CF7EA7445C89}"/>
              </a:ext>
            </a:extLst>
          </p:cNvPr>
          <p:cNvGrpSpPr/>
          <p:nvPr/>
        </p:nvGrpSpPr>
        <p:grpSpPr>
          <a:xfrm>
            <a:off x="1444879" y="4590025"/>
            <a:ext cx="4574105" cy="1810775"/>
            <a:chOff x="1444879" y="4590025"/>
            <a:chExt cx="4574105" cy="1810775"/>
          </a:xfrm>
        </p:grpSpPr>
        <p:sp>
          <p:nvSpPr>
            <p:cNvPr id="130" name="Rectangle: Rounded Corners 129">
              <a:extLst>
                <a:ext uri="{FF2B5EF4-FFF2-40B4-BE49-F238E27FC236}">
                  <a16:creationId xmlns:a16="http://schemas.microsoft.com/office/drawing/2014/main" id="{937F4395-CE97-4D24-B776-4D3C7A3E357F}"/>
                </a:ext>
              </a:extLst>
            </p:cNvPr>
            <p:cNvSpPr/>
            <p:nvPr/>
          </p:nvSpPr>
          <p:spPr>
            <a:xfrm>
              <a:off x="1444879" y="4929149"/>
              <a:ext cx="4574105" cy="1471651"/>
            </a:xfrm>
            <a:prstGeom prst="round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3200" dirty="0"/>
            </a:p>
            <a:p>
              <a:pPr algn="ctr"/>
              <a:endParaRPr lang="en-US" sz="3200" dirty="0"/>
            </a:p>
            <a:p>
              <a:pPr algn="ctr"/>
              <a:r>
                <a:rPr lang="en-US" sz="2800" dirty="0" err="1"/>
                <a:t>PrEP</a:t>
              </a:r>
              <a:r>
                <a:rPr lang="en-US" sz="2800" dirty="0"/>
                <a:t> access </a:t>
              </a:r>
            </a:p>
          </p:txBody>
        </p:sp>
        <p:sp>
          <p:nvSpPr>
            <p:cNvPr id="15" name="Rectangle 14">
              <a:extLst>
                <a:ext uri="{FF2B5EF4-FFF2-40B4-BE49-F238E27FC236}">
                  <a16:creationId xmlns:a16="http://schemas.microsoft.com/office/drawing/2014/main" id="{B8B5B644-EFD6-49E6-B603-6B173C50230C}"/>
                </a:ext>
              </a:extLst>
            </p:cNvPr>
            <p:cNvSpPr/>
            <p:nvPr/>
          </p:nvSpPr>
          <p:spPr>
            <a:xfrm>
              <a:off x="1668258" y="5186834"/>
              <a:ext cx="2030967" cy="754750"/>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a:solidFill>
                    <a:schemeClr val="bg2"/>
                  </a:solidFill>
                </a:rPr>
                <a:t>Placebo</a:t>
              </a:r>
            </a:p>
          </p:txBody>
        </p:sp>
        <p:sp>
          <p:nvSpPr>
            <p:cNvPr id="16" name="Rectangle 15">
              <a:extLst>
                <a:ext uri="{FF2B5EF4-FFF2-40B4-BE49-F238E27FC236}">
                  <a16:creationId xmlns:a16="http://schemas.microsoft.com/office/drawing/2014/main" id="{FDED9442-4703-4485-9A0D-6B473B94AFF2}"/>
                </a:ext>
              </a:extLst>
            </p:cNvPr>
            <p:cNvSpPr/>
            <p:nvPr/>
          </p:nvSpPr>
          <p:spPr>
            <a:xfrm>
              <a:off x="4088390" y="5186834"/>
              <a:ext cx="1744756" cy="754750"/>
            </a:xfrm>
            <a:prstGeom prst="rect">
              <a:avLst/>
            </a:prstGeom>
            <a:solidFill>
              <a:srgbClr val="C0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solidFill>
                    <a:schemeClr val="tx1"/>
                  </a:solidFill>
                </a:rPr>
                <a:t> </a:t>
              </a:r>
              <a:r>
                <a:rPr lang="en-US" sz="3200" dirty="0">
                  <a:solidFill>
                    <a:schemeClr val="bg1"/>
                  </a:solidFill>
                </a:rPr>
                <a:t>EXP</a:t>
              </a:r>
            </a:p>
          </p:txBody>
        </p:sp>
        <p:cxnSp>
          <p:nvCxnSpPr>
            <p:cNvPr id="21" name="Straight Arrow Connector 20">
              <a:extLst>
                <a:ext uri="{FF2B5EF4-FFF2-40B4-BE49-F238E27FC236}">
                  <a16:creationId xmlns:a16="http://schemas.microsoft.com/office/drawing/2014/main" id="{36147BC9-71DD-4A2A-8CAD-95A7A2CC0F34}"/>
                </a:ext>
              </a:extLst>
            </p:cNvPr>
            <p:cNvCxnSpPr>
              <a:cxnSpLocks/>
              <a:stCxn id="14" idx="3"/>
              <a:endCxn id="15" idx="0"/>
            </p:cNvCxnSpPr>
            <p:nvPr/>
          </p:nvCxnSpPr>
          <p:spPr>
            <a:xfrm flipH="1">
              <a:off x="2683741" y="4590025"/>
              <a:ext cx="640267" cy="59680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0303A4A-CAD6-46C5-92E1-7E5A04ABA33E}"/>
                </a:ext>
              </a:extLst>
            </p:cNvPr>
            <p:cNvCxnSpPr>
              <a:cxnSpLocks/>
              <a:stCxn id="14" idx="5"/>
              <a:endCxn id="16" idx="0"/>
            </p:cNvCxnSpPr>
            <p:nvPr/>
          </p:nvCxnSpPr>
          <p:spPr>
            <a:xfrm>
              <a:off x="4139860" y="4590025"/>
              <a:ext cx="820908" cy="59680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61455A34-CC6C-4A9A-9B5A-DEDA0A124F2A}"/>
              </a:ext>
            </a:extLst>
          </p:cNvPr>
          <p:cNvGrpSpPr/>
          <p:nvPr/>
        </p:nvGrpSpPr>
        <p:grpSpPr>
          <a:xfrm>
            <a:off x="5676189" y="2489986"/>
            <a:ext cx="3587884" cy="1906034"/>
            <a:chOff x="5676189" y="2489986"/>
            <a:chExt cx="3587884" cy="1906034"/>
          </a:xfrm>
          <a:solidFill>
            <a:schemeClr val="accent3">
              <a:lumMod val="75000"/>
            </a:schemeClr>
          </a:solidFill>
        </p:grpSpPr>
        <p:cxnSp>
          <p:nvCxnSpPr>
            <p:cNvPr id="8" name="Straight Arrow Connector 7">
              <a:extLst>
                <a:ext uri="{FF2B5EF4-FFF2-40B4-BE49-F238E27FC236}">
                  <a16:creationId xmlns:a16="http://schemas.microsoft.com/office/drawing/2014/main" id="{04B93BCE-4E48-4BBA-ADEC-BF8CFAC0CC44}"/>
                </a:ext>
              </a:extLst>
            </p:cNvPr>
            <p:cNvCxnSpPr>
              <a:cxnSpLocks/>
              <a:stCxn id="4" idx="2"/>
              <a:endCxn id="12" idx="0"/>
            </p:cNvCxnSpPr>
            <p:nvPr/>
          </p:nvCxnSpPr>
          <p:spPr>
            <a:xfrm>
              <a:off x="5676189" y="2596349"/>
              <a:ext cx="1900587" cy="1044920"/>
            </a:xfrm>
            <a:prstGeom prst="straightConnector1">
              <a:avLst/>
            </a:prstGeom>
            <a:grpFill/>
            <a:ln w="12700">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BC3D3682-04F8-4449-85D9-3DE5F35C04B6}"/>
                </a:ext>
              </a:extLst>
            </p:cNvPr>
            <p:cNvSpPr/>
            <p:nvPr/>
          </p:nvSpPr>
          <p:spPr>
            <a:xfrm>
              <a:off x="5889479" y="3641270"/>
              <a:ext cx="3374594" cy="754750"/>
            </a:xfrm>
            <a:prstGeom prst="rect">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rPr>
                <a:t>Continue </a:t>
              </a:r>
              <a:r>
                <a:rPr lang="en-US" sz="3200" dirty="0" err="1">
                  <a:solidFill>
                    <a:schemeClr val="tx1"/>
                  </a:solidFill>
                </a:rPr>
                <a:t>PrEP</a:t>
              </a:r>
              <a:endParaRPr lang="en-US" sz="3200" dirty="0">
                <a:solidFill>
                  <a:schemeClr val="tx1"/>
                </a:solidFill>
              </a:endParaRPr>
            </a:p>
          </p:txBody>
        </p:sp>
        <p:sp>
          <p:nvSpPr>
            <p:cNvPr id="45" name="TextBox 44">
              <a:extLst>
                <a:ext uri="{FF2B5EF4-FFF2-40B4-BE49-F238E27FC236}">
                  <a16:creationId xmlns:a16="http://schemas.microsoft.com/office/drawing/2014/main" id="{A87BBA9C-411B-4BFA-893A-501E215A8BA8}"/>
                </a:ext>
              </a:extLst>
            </p:cNvPr>
            <p:cNvSpPr txBox="1"/>
            <p:nvPr/>
          </p:nvSpPr>
          <p:spPr>
            <a:xfrm>
              <a:off x="6384280" y="2489986"/>
              <a:ext cx="1524313" cy="584774"/>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Yes</a:t>
              </a:r>
            </a:p>
          </p:txBody>
        </p:sp>
      </p:grpSp>
      <p:grpSp>
        <p:nvGrpSpPr>
          <p:cNvPr id="7" name="Group 6">
            <a:extLst>
              <a:ext uri="{FF2B5EF4-FFF2-40B4-BE49-F238E27FC236}">
                <a16:creationId xmlns:a16="http://schemas.microsoft.com/office/drawing/2014/main" id="{0394D1BD-DEE4-4BAE-996D-F150668261C1}"/>
              </a:ext>
            </a:extLst>
          </p:cNvPr>
          <p:cNvGrpSpPr/>
          <p:nvPr/>
        </p:nvGrpSpPr>
        <p:grpSpPr>
          <a:xfrm>
            <a:off x="3155039" y="2524368"/>
            <a:ext cx="2521150" cy="2226174"/>
            <a:chOff x="3155039" y="2524368"/>
            <a:chExt cx="2521150" cy="2226174"/>
          </a:xfrm>
        </p:grpSpPr>
        <p:cxnSp>
          <p:nvCxnSpPr>
            <p:cNvPr id="6" name="Straight Arrow Connector 5">
              <a:extLst>
                <a:ext uri="{FF2B5EF4-FFF2-40B4-BE49-F238E27FC236}">
                  <a16:creationId xmlns:a16="http://schemas.microsoft.com/office/drawing/2014/main" id="{14F99796-DB9F-4C0E-AD29-50700427B269}"/>
                </a:ext>
              </a:extLst>
            </p:cNvPr>
            <p:cNvCxnSpPr>
              <a:cxnSpLocks/>
              <a:stCxn id="4" idx="2"/>
              <a:endCxn id="14" idx="0"/>
            </p:cNvCxnSpPr>
            <p:nvPr/>
          </p:nvCxnSpPr>
          <p:spPr>
            <a:xfrm flipH="1">
              <a:off x="3731935" y="2596349"/>
              <a:ext cx="1944254" cy="105811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B5031932-8A0A-4227-822C-4271482A3BB5}"/>
                </a:ext>
              </a:extLst>
            </p:cNvPr>
            <p:cNvSpPr/>
            <p:nvPr/>
          </p:nvSpPr>
          <p:spPr>
            <a:xfrm>
              <a:off x="3155039" y="3654466"/>
              <a:ext cx="1153789" cy="1096076"/>
            </a:xfrm>
            <a:prstGeom prst="ellipse">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B1371916-8146-46E2-88FF-F4F37901CFA9}"/>
                </a:ext>
              </a:extLst>
            </p:cNvPr>
            <p:cNvSpPr txBox="1"/>
            <p:nvPr/>
          </p:nvSpPr>
          <p:spPr>
            <a:xfrm>
              <a:off x="3961806" y="2524368"/>
              <a:ext cx="1524313" cy="584774"/>
            </a:xfrm>
            <a:prstGeom prst="rect">
              <a:avLst/>
            </a:prstGeom>
            <a:noFill/>
          </p:spPr>
          <p:txBody>
            <a:bodyPr wrap="square" rtlCol="0">
              <a:spAutoFit/>
            </a:bodyPr>
            <a:lstStyle/>
            <a:p>
              <a:r>
                <a:rPr lang="en-US" sz="3200" dirty="0"/>
                <a:t> </a:t>
              </a:r>
              <a:r>
                <a:rPr lang="en-US" sz="3200" dirty="0">
                  <a:latin typeface="Calibri" panose="020F0502020204030204" pitchFamily="34" charset="0"/>
                  <a:cs typeface="Calibri" panose="020F0502020204030204" pitchFamily="34" charset="0"/>
                </a:rPr>
                <a:t>No</a:t>
              </a:r>
            </a:p>
          </p:txBody>
        </p:sp>
      </p:grpSp>
      <p:sp>
        <p:nvSpPr>
          <p:cNvPr id="69" name="Rectangle: Rounded Corners 68">
            <a:extLst>
              <a:ext uri="{FF2B5EF4-FFF2-40B4-BE49-F238E27FC236}">
                <a16:creationId xmlns:a16="http://schemas.microsoft.com/office/drawing/2014/main" id="{2E12A1EE-28B1-4D00-A34F-84A2914D9DEF}"/>
              </a:ext>
            </a:extLst>
          </p:cNvPr>
          <p:cNvSpPr/>
          <p:nvPr/>
        </p:nvSpPr>
        <p:spPr>
          <a:xfrm>
            <a:off x="3850670" y="766619"/>
            <a:ext cx="3651031" cy="6942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solidFill>
                  <a:schemeClr val="tx1"/>
                </a:solidFill>
              </a:rPr>
              <a:t>PrEP</a:t>
            </a:r>
            <a:r>
              <a:rPr lang="en-US" sz="3200" dirty="0">
                <a:solidFill>
                  <a:schemeClr val="tx1"/>
                </a:solidFill>
              </a:rPr>
              <a:t> initiation</a:t>
            </a:r>
          </a:p>
        </p:txBody>
      </p:sp>
      <p:grpSp>
        <p:nvGrpSpPr>
          <p:cNvPr id="3" name="Group 2">
            <a:extLst>
              <a:ext uri="{FF2B5EF4-FFF2-40B4-BE49-F238E27FC236}">
                <a16:creationId xmlns:a16="http://schemas.microsoft.com/office/drawing/2014/main" id="{7EBDFEBC-F66B-4663-809D-AA893E579B3B}"/>
              </a:ext>
            </a:extLst>
          </p:cNvPr>
          <p:cNvGrpSpPr/>
          <p:nvPr/>
        </p:nvGrpSpPr>
        <p:grpSpPr>
          <a:xfrm>
            <a:off x="3871951" y="1460896"/>
            <a:ext cx="3608473" cy="1135453"/>
            <a:chOff x="3871951" y="1460896"/>
            <a:chExt cx="3608473" cy="1135453"/>
          </a:xfrm>
        </p:grpSpPr>
        <p:sp>
          <p:nvSpPr>
            <p:cNvPr id="4" name="Rectangle: Rounded Corners 3">
              <a:extLst>
                <a:ext uri="{FF2B5EF4-FFF2-40B4-BE49-F238E27FC236}">
                  <a16:creationId xmlns:a16="http://schemas.microsoft.com/office/drawing/2014/main" id="{0E0EACE2-792E-4D15-8F45-8DE85B7C0501}"/>
                </a:ext>
              </a:extLst>
            </p:cNvPr>
            <p:cNvSpPr/>
            <p:nvPr/>
          </p:nvSpPr>
          <p:spPr>
            <a:xfrm>
              <a:off x="3871951" y="1902072"/>
              <a:ext cx="3608473" cy="6942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solidFill>
                    <a:schemeClr val="tx1"/>
                  </a:solidFill>
                </a:rPr>
                <a:t>PrEP</a:t>
              </a:r>
              <a:r>
                <a:rPr lang="en-US" sz="3200" dirty="0">
                  <a:solidFill>
                    <a:schemeClr val="tx1"/>
                  </a:solidFill>
                </a:rPr>
                <a:t> success?</a:t>
              </a:r>
            </a:p>
          </p:txBody>
        </p:sp>
        <p:cxnSp>
          <p:nvCxnSpPr>
            <p:cNvPr id="78" name="Straight Arrow Connector 77">
              <a:extLst>
                <a:ext uri="{FF2B5EF4-FFF2-40B4-BE49-F238E27FC236}">
                  <a16:creationId xmlns:a16="http://schemas.microsoft.com/office/drawing/2014/main" id="{A083601E-B492-46FB-8651-ECFFCFBFEA57}"/>
                </a:ext>
              </a:extLst>
            </p:cNvPr>
            <p:cNvCxnSpPr>
              <a:cxnSpLocks/>
              <a:stCxn id="69" idx="2"/>
              <a:endCxn id="4" idx="0"/>
            </p:cNvCxnSpPr>
            <p:nvPr/>
          </p:nvCxnSpPr>
          <p:spPr>
            <a:xfrm>
              <a:off x="5676187" y="1460896"/>
              <a:ext cx="2" cy="44117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2E78C234-DDF6-4A7C-B600-02A6A5B6239A}"/>
              </a:ext>
            </a:extLst>
          </p:cNvPr>
          <p:cNvGrpSpPr/>
          <p:nvPr/>
        </p:nvGrpSpPr>
        <p:grpSpPr>
          <a:xfrm>
            <a:off x="6704398" y="4396020"/>
            <a:ext cx="1744754" cy="1529656"/>
            <a:chOff x="6704398" y="4396020"/>
            <a:chExt cx="1744754" cy="1529656"/>
          </a:xfrm>
          <a:solidFill>
            <a:schemeClr val="accent3">
              <a:lumMod val="75000"/>
            </a:schemeClr>
          </a:solidFill>
        </p:grpSpPr>
        <p:sp>
          <p:nvSpPr>
            <p:cNvPr id="117" name="Rectangle 116">
              <a:extLst>
                <a:ext uri="{FF2B5EF4-FFF2-40B4-BE49-F238E27FC236}">
                  <a16:creationId xmlns:a16="http://schemas.microsoft.com/office/drawing/2014/main" id="{E264061C-47DF-4EE8-9761-9F031DB9B00E}"/>
                </a:ext>
              </a:extLst>
            </p:cNvPr>
            <p:cNvSpPr/>
            <p:nvPr/>
          </p:nvSpPr>
          <p:spPr>
            <a:xfrm>
              <a:off x="6704398" y="5170926"/>
              <a:ext cx="1744754" cy="754750"/>
            </a:xfrm>
            <a:prstGeom prst="rect">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rPr>
                <a:t> </a:t>
              </a:r>
              <a:r>
                <a:rPr lang="en-US" sz="3200" dirty="0" err="1">
                  <a:solidFill>
                    <a:schemeClr val="tx1"/>
                  </a:solidFill>
                </a:rPr>
                <a:t>PrEP</a:t>
              </a:r>
              <a:endParaRPr lang="en-US" sz="3200" dirty="0">
                <a:solidFill>
                  <a:schemeClr val="tx1"/>
                </a:solidFill>
              </a:endParaRPr>
            </a:p>
          </p:txBody>
        </p:sp>
        <p:cxnSp>
          <p:nvCxnSpPr>
            <p:cNvPr id="118" name="Straight Arrow Connector 117">
              <a:extLst>
                <a:ext uri="{FF2B5EF4-FFF2-40B4-BE49-F238E27FC236}">
                  <a16:creationId xmlns:a16="http://schemas.microsoft.com/office/drawing/2014/main" id="{47F47AA2-ADA5-471B-A602-236E88375721}"/>
                </a:ext>
              </a:extLst>
            </p:cNvPr>
            <p:cNvCxnSpPr>
              <a:cxnSpLocks/>
              <a:stCxn id="12" idx="2"/>
              <a:endCxn id="117" idx="0"/>
            </p:cNvCxnSpPr>
            <p:nvPr/>
          </p:nvCxnSpPr>
          <p:spPr>
            <a:xfrm>
              <a:off x="7576776" y="4396020"/>
              <a:ext cx="0" cy="774907"/>
            </a:xfrm>
            <a:prstGeom prst="straightConnector1">
              <a:avLst/>
            </a:prstGeom>
            <a:grpFill/>
            <a:ln w="12700">
              <a:tailEnd type="triangle"/>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id="{4629D316-BC9C-475A-94BF-D7062049E53E}"/>
              </a:ext>
            </a:extLst>
          </p:cNvPr>
          <p:cNvSpPr txBox="1"/>
          <p:nvPr/>
        </p:nvSpPr>
        <p:spPr>
          <a:xfrm>
            <a:off x="8670176" y="6317673"/>
            <a:ext cx="2992582" cy="338554"/>
          </a:xfrm>
          <a:prstGeom prst="rect">
            <a:avLst/>
          </a:prstGeom>
          <a:noFill/>
        </p:spPr>
        <p:txBody>
          <a:bodyPr wrap="square" rtlCol="0">
            <a:spAutoFit/>
          </a:bodyPr>
          <a:lstStyle/>
          <a:p>
            <a:r>
              <a:rPr lang="en-US" sz="1600" dirty="0"/>
              <a:t>Sugarman, Lancet HIV, 2019</a:t>
            </a:r>
          </a:p>
        </p:txBody>
      </p:sp>
      <p:sp>
        <p:nvSpPr>
          <p:cNvPr id="17" name="Rectangle 16">
            <a:extLst>
              <a:ext uri="{FF2B5EF4-FFF2-40B4-BE49-F238E27FC236}">
                <a16:creationId xmlns:a16="http://schemas.microsoft.com/office/drawing/2014/main" id="{90CAEE82-DA31-437D-BBD7-8789B9CDA38F}"/>
              </a:ext>
            </a:extLst>
          </p:cNvPr>
          <p:cNvSpPr/>
          <p:nvPr/>
        </p:nvSpPr>
        <p:spPr>
          <a:xfrm>
            <a:off x="5106157" y="181444"/>
            <a:ext cx="1140056" cy="523220"/>
          </a:xfrm>
          <a:prstGeom prst="rect">
            <a:avLst/>
          </a:prstGeom>
        </p:spPr>
        <p:txBody>
          <a:bodyPr wrap="none">
            <a:spAutoFit/>
          </a:bodyPr>
          <a:lstStyle/>
          <a:p>
            <a:r>
              <a:rPr lang="en-US" sz="2800" dirty="0">
                <a:latin typeface="Calibri" panose="020F0502020204030204" pitchFamily="34" charset="0"/>
                <a:cs typeface="Calibri" panose="020F0502020204030204" pitchFamily="34" charset="0"/>
              </a:rPr>
              <a:t>Run-in</a:t>
            </a:r>
          </a:p>
        </p:txBody>
      </p:sp>
    </p:spTree>
    <p:extLst>
      <p:ext uri="{BB962C8B-B14F-4D97-AF65-F5344CB8AC3E}">
        <p14:creationId xmlns:p14="http://schemas.microsoft.com/office/powerpoint/2010/main" val="97107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17469-3519-4B7C-8179-4B5E54168323}"/>
              </a:ext>
            </a:extLst>
          </p:cNvPr>
          <p:cNvSpPr>
            <a:spLocks noGrp="1"/>
          </p:cNvSpPr>
          <p:nvPr>
            <p:ph type="title"/>
          </p:nvPr>
        </p:nvSpPr>
        <p:spPr/>
        <p:txBody>
          <a:bodyPr/>
          <a:lstStyle/>
          <a:p>
            <a:r>
              <a:rPr lang="en-US" dirty="0"/>
              <a:t>Sample size implications</a:t>
            </a:r>
          </a:p>
        </p:txBody>
      </p:sp>
      <p:sp>
        <p:nvSpPr>
          <p:cNvPr id="2" name="Text Placeholder 1">
            <a:extLst>
              <a:ext uri="{FF2B5EF4-FFF2-40B4-BE49-F238E27FC236}">
                <a16:creationId xmlns:a16="http://schemas.microsoft.com/office/drawing/2014/main" id="{35783E7A-5993-496C-9E7D-6536A9087FC9}"/>
              </a:ext>
            </a:extLst>
          </p:cNvPr>
          <p:cNvSpPr>
            <a:spLocks noGrp="1"/>
          </p:cNvSpPr>
          <p:nvPr>
            <p:ph idx="1"/>
          </p:nvPr>
        </p:nvSpPr>
        <p:spPr>
          <a:xfrm>
            <a:off x="750480" y="1090537"/>
            <a:ext cx="10691040" cy="4525963"/>
          </a:xfrm>
        </p:spPr>
        <p:txBody>
          <a:bodyPr>
            <a:normAutofit/>
          </a:bodyPr>
          <a:lstStyle/>
          <a:p>
            <a:pPr marL="457200" indent="-457200">
              <a:buFont typeface="Arial" panose="020B0604020202020204" pitchFamily="34" charset="0"/>
              <a:buChar char="•"/>
            </a:pPr>
            <a:r>
              <a:rPr lang="en-US" sz="2800" dirty="0"/>
              <a:t>Incidence with lower PrEP use is higher</a:t>
            </a:r>
          </a:p>
          <a:p>
            <a:pPr marL="457200" indent="-457200">
              <a:buFont typeface="Arial" panose="020B0604020202020204" pitchFamily="34" charset="0"/>
              <a:buChar char="•"/>
            </a:pPr>
            <a:r>
              <a:rPr lang="en-US" sz="2800" dirty="0"/>
              <a:t>Difference between placebo and EXP incidence projected to be larger</a:t>
            </a:r>
          </a:p>
        </p:txBody>
      </p:sp>
      <p:graphicFrame>
        <p:nvGraphicFramePr>
          <p:cNvPr id="4" name="Table 3">
            <a:extLst>
              <a:ext uri="{FF2B5EF4-FFF2-40B4-BE49-F238E27FC236}">
                <a16:creationId xmlns:a16="http://schemas.microsoft.com/office/drawing/2014/main" id="{22DFB94A-1428-4086-AF07-24C594033E3D}"/>
              </a:ext>
            </a:extLst>
          </p:cNvPr>
          <p:cNvGraphicFramePr>
            <a:graphicFrameLocks noGrp="1"/>
          </p:cNvGraphicFramePr>
          <p:nvPr>
            <p:extLst>
              <p:ext uri="{D42A27DB-BD31-4B8C-83A1-F6EECF244321}">
                <p14:modId xmlns:p14="http://schemas.microsoft.com/office/powerpoint/2010/main" val="4260509808"/>
              </p:ext>
            </p:extLst>
          </p:nvPr>
        </p:nvGraphicFramePr>
        <p:xfrm>
          <a:off x="913233" y="2594863"/>
          <a:ext cx="10001379" cy="3017520"/>
        </p:xfrm>
        <a:graphic>
          <a:graphicData uri="http://schemas.openxmlformats.org/drawingml/2006/table">
            <a:tbl>
              <a:tblPr firstRow="1" bandRow="1">
                <a:tableStyleId>{7E9639D4-E3E2-4D34-9284-5A2195B3D0D7}</a:tableStyleId>
              </a:tblPr>
              <a:tblGrid>
                <a:gridCol w="1852107">
                  <a:extLst>
                    <a:ext uri="{9D8B030D-6E8A-4147-A177-3AD203B41FA5}">
                      <a16:colId xmlns:a16="http://schemas.microsoft.com/office/drawing/2014/main" val="856705384"/>
                    </a:ext>
                  </a:extLst>
                </a:gridCol>
                <a:gridCol w="2500345">
                  <a:extLst>
                    <a:ext uri="{9D8B030D-6E8A-4147-A177-3AD203B41FA5}">
                      <a16:colId xmlns:a16="http://schemas.microsoft.com/office/drawing/2014/main" val="2131952570"/>
                    </a:ext>
                  </a:extLst>
                </a:gridCol>
                <a:gridCol w="1759502">
                  <a:extLst>
                    <a:ext uri="{9D8B030D-6E8A-4147-A177-3AD203B41FA5}">
                      <a16:colId xmlns:a16="http://schemas.microsoft.com/office/drawing/2014/main" val="1030585018"/>
                    </a:ext>
                  </a:extLst>
                </a:gridCol>
                <a:gridCol w="1759502">
                  <a:extLst>
                    <a:ext uri="{9D8B030D-6E8A-4147-A177-3AD203B41FA5}">
                      <a16:colId xmlns:a16="http://schemas.microsoft.com/office/drawing/2014/main" val="2289470304"/>
                    </a:ext>
                  </a:extLst>
                </a:gridCol>
                <a:gridCol w="2129923">
                  <a:extLst>
                    <a:ext uri="{9D8B030D-6E8A-4147-A177-3AD203B41FA5}">
                      <a16:colId xmlns:a16="http://schemas.microsoft.com/office/drawing/2014/main" val="1213968570"/>
                    </a:ext>
                  </a:extLst>
                </a:gridCol>
              </a:tblGrid>
              <a:tr h="370840">
                <a:tc>
                  <a:txBody>
                    <a:bodyPr/>
                    <a:lstStyle/>
                    <a:p>
                      <a:r>
                        <a:rPr lang="en-US" sz="2400" dirty="0"/>
                        <a:t>Percentage use PrEP</a:t>
                      </a:r>
                    </a:p>
                  </a:txBody>
                  <a:tcPr anchor="ctr"/>
                </a:tc>
                <a:tc>
                  <a:txBody>
                    <a:bodyPr/>
                    <a:lstStyle/>
                    <a:p>
                      <a:r>
                        <a:rPr lang="en-US" sz="2400" dirty="0"/>
                        <a:t> HR: Assume EXP 60% efficacy </a:t>
                      </a:r>
                    </a:p>
                  </a:txBody>
                  <a:tcPr anchor="ctr"/>
                </a:tc>
                <a:tc>
                  <a:txBody>
                    <a:bodyPr/>
                    <a:lstStyle/>
                    <a:p>
                      <a:pPr algn="ctr"/>
                      <a:r>
                        <a:rPr lang="en-US" sz="2400" dirty="0"/>
                        <a:t>Average Incidence</a:t>
                      </a:r>
                    </a:p>
                  </a:txBody>
                  <a:tcPr anchor="ctr"/>
                </a:tc>
                <a:tc>
                  <a:txBody>
                    <a:bodyPr/>
                    <a:lstStyle/>
                    <a:p>
                      <a:r>
                        <a:rPr lang="en-US" sz="2400" dirty="0"/>
                        <a:t>Total number of infections</a:t>
                      </a:r>
                    </a:p>
                  </a:txBody>
                  <a:tcPr anchor="ctr"/>
                </a:tc>
                <a:tc>
                  <a:txBody>
                    <a:bodyPr/>
                    <a:lstStyle/>
                    <a:p>
                      <a:pPr algn="ctr"/>
                      <a:r>
                        <a:rPr lang="en-US" sz="2400" dirty="0"/>
                        <a:t>Number of participants*</a:t>
                      </a:r>
                    </a:p>
                  </a:txBody>
                  <a:tcPr anchor="ctr"/>
                </a:tc>
                <a:extLst>
                  <a:ext uri="{0D108BD9-81ED-4DB2-BD59-A6C34878D82A}">
                    <a16:rowId xmlns:a16="http://schemas.microsoft.com/office/drawing/2014/main" val="1651948388"/>
                  </a:ext>
                </a:extLst>
              </a:tr>
              <a:tr h="370840">
                <a:tc>
                  <a:txBody>
                    <a:bodyPr/>
                    <a:lstStyle/>
                    <a:p>
                      <a:pPr algn="ctr"/>
                      <a:r>
                        <a:rPr lang="en-US" sz="2400" dirty="0"/>
                        <a:t>75%</a:t>
                      </a:r>
                    </a:p>
                  </a:txBody>
                  <a:tcPr anchor="ctr"/>
                </a:tc>
                <a:tc>
                  <a:txBody>
                    <a:bodyPr/>
                    <a:lstStyle/>
                    <a:p>
                      <a:pPr algn="ctr"/>
                      <a:r>
                        <a:rPr lang="en-US" sz="2400" dirty="0"/>
                        <a:t> 0.43</a:t>
                      </a:r>
                    </a:p>
                  </a:txBody>
                  <a:tcPr anchor="ctr"/>
                </a:tc>
                <a:tc>
                  <a:txBody>
                    <a:bodyPr/>
                    <a:lstStyle/>
                    <a:p>
                      <a:pPr algn="ctr" fontAlgn="b"/>
                      <a:r>
                        <a:rPr lang="en-US" sz="2400" b="0" i="0" u="none" strike="noStrike" dirty="0">
                          <a:solidFill>
                            <a:srgbClr val="000000"/>
                          </a:solidFill>
                          <a:effectLst/>
                          <a:latin typeface="Calibri" panose="020F0502020204030204" pitchFamily="34" charset="0"/>
                        </a:rPr>
                        <a:t>1.8%</a:t>
                      </a:r>
                    </a:p>
                  </a:txBody>
                  <a:tcPr marL="6350" marR="6350" marT="6350" marB="0" anchor="ctr"/>
                </a:tc>
                <a:tc>
                  <a:txBody>
                    <a:bodyPr/>
                    <a:lstStyle/>
                    <a:p>
                      <a:pPr algn="ctr" fontAlgn="b"/>
                      <a:r>
                        <a:rPr lang="en-US" sz="2400" b="0" i="0" u="none" strike="noStrike" dirty="0">
                          <a:solidFill>
                            <a:srgbClr val="000000"/>
                          </a:solidFill>
                          <a:effectLst/>
                          <a:latin typeface="Calibri" panose="020F0502020204030204" pitchFamily="34" charset="0"/>
                        </a:rPr>
                        <a:t>115</a:t>
                      </a:r>
                    </a:p>
                  </a:txBody>
                  <a:tcPr marL="6350" marR="6350" marT="6350" marB="0" anchor="ctr"/>
                </a:tc>
                <a:tc>
                  <a:txBody>
                    <a:bodyPr/>
                    <a:lstStyle/>
                    <a:p>
                      <a:pPr algn="ctr" fontAlgn="b"/>
                      <a:r>
                        <a:rPr lang="en-US" sz="2400" u="none" strike="noStrike" dirty="0">
                          <a:effectLst/>
                        </a:rPr>
                        <a:t>          2,083 </a:t>
                      </a:r>
                      <a:endParaRPr lang="en-US" sz="2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58278903"/>
                  </a:ext>
                </a:extLst>
              </a:tr>
              <a:tr h="370840">
                <a:tc>
                  <a:txBody>
                    <a:bodyPr/>
                    <a:lstStyle/>
                    <a:p>
                      <a:pPr algn="ctr"/>
                      <a:r>
                        <a:rPr lang="en-US" sz="2400" dirty="0"/>
                        <a:t>50%</a:t>
                      </a:r>
                    </a:p>
                  </a:txBody>
                  <a:tcPr anchor="ctr"/>
                </a:tc>
                <a:tc>
                  <a:txBody>
                    <a:bodyPr/>
                    <a:lstStyle/>
                    <a:p>
                      <a:pPr algn="ctr"/>
                      <a:r>
                        <a:rPr lang="en-US" sz="2400" dirty="0"/>
                        <a:t>0.37</a:t>
                      </a:r>
                    </a:p>
                  </a:txBody>
                  <a:tcPr anchor="ctr"/>
                </a:tc>
                <a:tc>
                  <a:txBody>
                    <a:bodyPr/>
                    <a:lstStyle/>
                    <a:p>
                      <a:pPr algn="ctr" fontAlgn="b"/>
                      <a:r>
                        <a:rPr lang="en-US" sz="2400" b="0" i="0" u="none" strike="noStrike" dirty="0">
                          <a:solidFill>
                            <a:srgbClr val="000000"/>
                          </a:solidFill>
                          <a:effectLst/>
                          <a:latin typeface="Calibri" panose="020F0502020204030204" pitchFamily="34" charset="0"/>
                        </a:rPr>
                        <a:t>2.1%</a:t>
                      </a:r>
                    </a:p>
                  </a:txBody>
                  <a:tcPr marL="6350" marR="6350" marT="6350" marB="0" anchor="ctr"/>
                </a:tc>
                <a:tc>
                  <a:txBody>
                    <a:bodyPr/>
                    <a:lstStyle/>
                    <a:p>
                      <a:pPr algn="ctr" fontAlgn="b"/>
                      <a:r>
                        <a:rPr lang="en-US" sz="2400" b="0" i="0" u="none" strike="noStrike" dirty="0">
                          <a:solidFill>
                            <a:srgbClr val="000000"/>
                          </a:solidFill>
                          <a:effectLst/>
                          <a:latin typeface="Calibri" panose="020F0502020204030204" pitchFamily="34" charset="0"/>
                        </a:rPr>
                        <a:t>70</a:t>
                      </a:r>
                    </a:p>
                  </a:txBody>
                  <a:tcPr marL="6350" marR="6350" marT="6350" marB="0" anchor="ctr"/>
                </a:tc>
                <a:tc>
                  <a:txBody>
                    <a:bodyPr/>
                    <a:lstStyle/>
                    <a:p>
                      <a:pPr algn="ctr" fontAlgn="b"/>
                      <a:r>
                        <a:rPr lang="en-US" sz="2400" u="none" strike="noStrike" dirty="0">
                          <a:effectLst/>
                        </a:rPr>
                        <a:t>          1,122 </a:t>
                      </a:r>
                      <a:endParaRPr lang="en-US" sz="2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96653120"/>
                  </a:ext>
                </a:extLst>
              </a:tr>
              <a:tr h="370840">
                <a:tc>
                  <a:txBody>
                    <a:bodyPr/>
                    <a:lstStyle/>
                    <a:p>
                      <a:pPr algn="ctr"/>
                      <a:r>
                        <a:rPr lang="en-US" sz="2400" dirty="0"/>
                        <a:t>25%</a:t>
                      </a:r>
                    </a:p>
                  </a:txBody>
                  <a:tcPr anchor="ctr"/>
                </a:tc>
                <a:tc>
                  <a:txBody>
                    <a:bodyPr/>
                    <a:lstStyle/>
                    <a:p>
                      <a:pPr algn="ctr"/>
                      <a:r>
                        <a:rPr lang="en-US" sz="2400" dirty="0"/>
                        <a:t>0.32</a:t>
                      </a:r>
                    </a:p>
                  </a:txBody>
                  <a:tcPr anchor="ctr"/>
                </a:tc>
                <a:tc>
                  <a:txBody>
                    <a:bodyPr/>
                    <a:lstStyle/>
                    <a:p>
                      <a:pPr algn="ctr" fontAlgn="b"/>
                      <a:r>
                        <a:rPr lang="en-US" sz="2400" b="0" i="0" u="none" strike="noStrike" dirty="0">
                          <a:solidFill>
                            <a:srgbClr val="000000"/>
                          </a:solidFill>
                          <a:effectLst/>
                          <a:latin typeface="Calibri" panose="020F0502020204030204" pitchFamily="34" charset="0"/>
                        </a:rPr>
                        <a:t>2.3%</a:t>
                      </a:r>
                    </a:p>
                  </a:txBody>
                  <a:tcPr marL="6350" marR="6350" marT="6350" marB="0" anchor="ctr"/>
                </a:tc>
                <a:tc>
                  <a:txBody>
                    <a:bodyPr/>
                    <a:lstStyle/>
                    <a:p>
                      <a:pPr algn="ctr" fontAlgn="b"/>
                      <a:r>
                        <a:rPr lang="en-US" sz="2400" b="0" i="0" u="none" strike="noStrike" dirty="0">
                          <a:solidFill>
                            <a:srgbClr val="000000"/>
                          </a:solidFill>
                          <a:effectLst/>
                          <a:latin typeface="Calibri" panose="020F0502020204030204" pitchFamily="34" charset="0"/>
                        </a:rPr>
                        <a:t>50</a:t>
                      </a:r>
                    </a:p>
                  </a:txBody>
                  <a:tcPr marL="6350" marR="6350" marT="6350" marB="0" anchor="ctr"/>
                </a:tc>
                <a:tc>
                  <a:txBody>
                    <a:bodyPr/>
                    <a:lstStyle/>
                    <a:p>
                      <a:pPr algn="ctr" fontAlgn="b"/>
                      <a:r>
                        <a:rPr lang="en-US" sz="2400" u="none" strike="noStrike" dirty="0">
                          <a:effectLst/>
                        </a:rPr>
                        <a:t>          718</a:t>
                      </a:r>
                      <a:endParaRPr lang="en-US" sz="2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00642316"/>
                  </a:ext>
                </a:extLst>
              </a:tr>
              <a:tr h="370840">
                <a:tc>
                  <a:txBody>
                    <a:bodyPr/>
                    <a:lstStyle/>
                    <a:p>
                      <a:pPr algn="ctr"/>
                      <a:r>
                        <a:rPr lang="en-US" sz="2400" dirty="0"/>
                        <a:t>0%</a:t>
                      </a:r>
                    </a:p>
                  </a:txBody>
                  <a:tcPr anchor="ctr"/>
                </a:tc>
                <a:tc>
                  <a:txBody>
                    <a:bodyPr/>
                    <a:lstStyle/>
                    <a:p>
                      <a:pPr algn="ctr"/>
                      <a:r>
                        <a:rPr lang="en-US" sz="2400" dirty="0"/>
                        <a:t>0.28</a:t>
                      </a:r>
                    </a:p>
                  </a:txBody>
                  <a:tcPr anchor="ctr"/>
                </a:tc>
                <a:tc>
                  <a:txBody>
                    <a:bodyPr/>
                    <a:lstStyle/>
                    <a:p>
                      <a:pPr algn="ctr" fontAlgn="b"/>
                      <a:r>
                        <a:rPr lang="en-US" sz="2400" b="0" i="0" u="none" strike="noStrike" dirty="0">
                          <a:solidFill>
                            <a:srgbClr val="000000"/>
                          </a:solidFill>
                          <a:effectLst/>
                          <a:latin typeface="Calibri" panose="020F0502020204030204" pitchFamily="34" charset="0"/>
                        </a:rPr>
                        <a:t>2.6%</a:t>
                      </a:r>
                    </a:p>
                  </a:txBody>
                  <a:tcPr marL="6350" marR="6350" marT="6350" marB="0" anchor="ctr"/>
                </a:tc>
                <a:tc>
                  <a:txBody>
                    <a:bodyPr/>
                    <a:lstStyle/>
                    <a:p>
                      <a:pPr algn="ctr" fontAlgn="b"/>
                      <a:r>
                        <a:rPr lang="en-US" sz="2400" b="0" i="0" u="none" strike="noStrike" dirty="0">
                          <a:solidFill>
                            <a:srgbClr val="000000"/>
                          </a:solidFill>
                          <a:effectLst/>
                          <a:latin typeface="Calibri" panose="020F0502020204030204" pitchFamily="34" charset="0"/>
                        </a:rPr>
                        <a:t>39</a:t>
                      </a:r>
                    </a:p>
                  </a:txBody>
                  <a:tcPr marL="6350" marR="6350" marT="6350" marB="0" anchor="ctr"/>
                </a:tc>
                <a:tc>
                  <a:txBody>
                    <a:bodyPr/>
                    <a:lstStyle/>
                    <a:p>
                      <a:pPr algn="ctr" fontAlgn="b"/>
                      <a:r>
                        <a:rPr lang="en-US" sz="2400" u="none" strike="noStrike" dirty="0">
                          <a:effectLst/>
                        </a:rPr>
                        <a:t>          508 </a:t>
                      </a:r>
                      <a:endParaRPr lang="en-US" sz="2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24733916"/>
                  </a:ext>
                </a:extLst>
              </a:tr>
            </a:tbl>
          </a:graphicData>
        </a:graphic>
      </p:graphicFrame>
      <p:sp>
        <p:nvSpPr>
          <p:cNvPr id="5" name="TextBox 4">
            <a:extLst>
              <a:ext uri="{FF2B5EF4-FFF2-40B4-BE49-F238E27FC236}">
                <a16:creationId xmlns:a16="http://schemas.microsoft.com/office/drawing/2014/main" id="{A43B0007-3C4B-4820-BD81-73E0A168AE9B}"/>
              </a:ext>
            </a:extLst>
          </p:cNvPr>
          <p:cNvSpPr txBox="1"/>
          <p:nvPr/>
        </p:nvSpPr>
        <p:spPr>
          <a:xfrm>
            <a:off x="913233" y="5924566"/>
            <a:ext cx="10515600" cy="923330"/>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Assume 4% untreated incidence, 3 years follow-up</a:t>
            </a:r>
          </a:p>
          <a:p>
            <a:r>
              <a:rPr lang="en-US" sz="1800" dirty="0">
                <a:latin typeface="Calibri" panose="020F0502020204030204" pitchFamily="34" charset="0"/>
                <a:cs typeface="Calibri" panose="020F0502020204030204" pitchFamily="34" charset="0"/>
              </a:rPr>
              <a:t>PrEP use: 80% effective; 60% adherence.</a:t>
            </a:r>
          </a:p>
          <a:p>
            <a:r>
              <a:rPr lang="en-US" dirty="0">
                <a:latin typeface="Calibri" panose="020F0502020204030204" pitchFamily="34" charset="0"/>
                <a:cs typeface="Calibri" panose="020F0502020204030204" pitchFamily="34" charset="0"/>
              </a:rPr>
              <a:t>E</a:t>
            </a:r>
            <a:r>
              <a:rPr lang="en-US" sz="1800" dirty="0">
                <a:latin typeface="Calibri" panose="020F0502020204030204" pitchFamily="34" charset="0"/>
                <a:cs typeface="Calibri" panose="020F0502020204030204" pitchFamily="34" charset="0"/>
              </a:rPr>
              <a:t>XP: 80% effective; 90% coverage </a:t>
            </a:r>
          </a:p>
        </p:txBody>
      </p:sp>
    </p:spTree>
    <p:extLst>
      <p:ext uri="{BB962C8B-B14F-4D97-AF65-F5344CB8AC3E}">
        <p14:creationId xmlns:p14="http://schemas.microsoft.com/office/powerpoint/2010/main" val="328084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059F158-8320-465F-82B7-858090938ABD}"/>
              </a:ext>
            </a:extLst>
          </p:cNvPr>
          <p:cNvSpPr/>
          <p:nvPr/>
        </p:nvSpPr>
        <p:spPr>
          <a:xfrm>
            <a:off x="3474720" y="200808"/>
            <a:ext cx="4433873" cy="285498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1824C-3A0D-4E76-977B-190EBAB96F80}"/>
              </a:ext>
            </a:extLst>
          </p:cNvPr>
          <p:cNvSpPr>
            <a:spLocks noGrp="1"/>
          </p:cNvSpPr>
          <p:nvPr>
            <p:ph type="title"/>
          </p:nvPr>
        </p:nvSpPr>
        <p:spPr>
          <a:xfrm>
            <a:off x="618468" y="200808"/>
            <a:ext cx="3135850" cy="1825897"/>
          </a:xfrm>
        </p:spPr>
        <p:txBody>
          <a:bodyPr>
            <a:noAutofit/>
          </a:bodyPr>
          <a:lstStyle/>
          <a:p>
            <a:pPr algn="l"/>
            <a:r>
              <a:rPr lang="en-US" sz="4400" b="1" dirty="0">
                <a:solidFill>
                  <a:srgbClr val="FF0000"/>
                </a:solidFill>
              </a:rPr>
              <a:t>Potential approach</a:t>
            </a:r>
          </a:p>
        </p:txBody>
      </p:sp>
      <p:grpSp>
        <p:nvGrpSpPr>
          <p:cNvPr id="9" name="Group 8">
            <a:extLst>
              <a:ext uri="{FF2B5EF4-FFF2-40B4-BE49-F238E27FC236}">
                <a16:creationId xmlns:a16="http://schemas.microsoft.com/office/drawing/2014/main" id="{E50177DA-6B65-402B-BEAD-CF7EA7445C89}"/>
              </a:ext>
            </a:extLst>
          </p:cNvPr>
          <p:cNvGrpSpPr/>
          <p:nvPr/>
        </p:nvGrpSpPr>
        <p:grpSpPr>
          <a:xfrm>
            <a:off x="1444879" y="4590025"/>
            <a:ext cx="4574105" cy="1810775"/>
            <a:chOff x="1444879" y="4590025"/>
            <a:chExt cx="4574105" cy="1810775"/>
          </a:xfrm>
        </p:grpSpPr>
        <p:sp>
          <p:nvSpPr>
            <p:cNvPr id="130" name="Rectangle: Rounded Corners 129">
              <a:extLst>
                <a:ext uri="{FF2B5EF4-FFF2-40B4-BE49-F238E27FC236}">
                  <a16:creationId xmlns:a16="http://schemas.microsoft.com/office/drawing/2014/main" id="{937F4395-CE97-4D24-B776-4D3C7A3E357F}"/>
                </a:ext>
              </a:extLst>
            </p:cNvPr>
            <p:cNvSpPr/>
            <p:nvPr/>
          </p:nvSpPr>
          <p:spPr>
            <a:xfrm>
              <a:off x="1444879" y="4929149"/>
              <a:ext cx="4574105" cy="1471651"/>
            </a:xfrm>
            <a:prstGeom prst="round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3200" dirty="0"/>
            </a:p>
            <a:p>
              <a:pPr algn="ctr"/>
              <a:endParaRPr lang="en-US" sz="3200" dirty="0"/>
            </a:p>
            <a:p>
              <a:pPr algn="ctr"/>
              <a:r>
                <a:rPr lang="en-US" sz="2800" dirty="0" err="1"/>
                <a:t>PrEP</a:t>
              </a:r>
              <a:r>
                <a:rPr lang="en-US" sz="2800" dirty="0"/>
                <a:t> access </a:t>
              </a:r>
            </a:p>
          </p:txBody>
        </p:sp>
        <p:sp>
          <p:nvSpPr>
            <p:cNvPr id="15" name="Rectangle 14">
              <a:extLst>
                <a:ext uri="{FF2B5EF4-FFF2-40B4-BE49-F238E27FC236}">
                  <a16:creationId xmlns:a16="http://schemas.microsoft.com/office/drawing/2014/main" id="{B8B5B644-EFD6-49E6-B603-6B173C50230C}"/>
                </a:ext>
              </a:extLst>
            </p:cNvPr>
            <p:cNvSpPr/>
            <p:nvPr/>
          </p:nvSpPr>
          <p:spPr>
            <a:xfrm>
              <a:off x="1668258" y="5186834"/>
              <a:ext cx="2030967" cy="754750"/>
            </a:xfrm>
            <a:prstGeom prst="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a:solidFill>
                    <a:schemeClr val="bg2"/>
                  </a:solidFill>
                </a:rPr>
                <a:t>Placebo</a:t>
              </a:r>
            </a:p>
          </p:txBody>
        </p:sp>
        <p:sp>
          <p:nvSpPr>
            <p:cNvPr id="16" name="Rectangle 15">
              <a:extLst>
                <a:ext uri="{FF2B5EF4-FFF2-40B4-BE49-F238E27FC236}">
                  <a16:creationId xmlns:a16="http://schemas.microsoft.com/office/drawing/2014/main" id="{FDED9442-4703-4485-9A0D-6B473B94AFF2}"/>
                </a:ext>
              </a:extLst>
            </p:cNvPr>
            <p:cNvSpPr/>
            <p:nvPr/>
          </p:nvSpPr>
          <p:spPr>
            <a:xfrm>
              <a:off x="4088390" y="5186834"/>
              <a:ext cx="1744756" cy="754750"/>
            </a:xfrm>
            <a:prstGeom prst="rect">
              <a:avLst/>
            </a:prstGeom>
            <a:solidFill>
              <a:srgbClr val="C0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solidFill>
                    <a:schemeClr val="tx1"/>
                  </a:solidFill>
                </a:rPr>
                <a:t> </a:t>
              </a:r>
              <a:r>
                <a:rPr lang="en-US" sz="3200" dirty="0">
                  <a:solidFill>
                    <a:schemeClr val="bg1"/>
                  </a:solidFill>
                </a:rPr>
                <a:t>EXP</a:t>
              </a:r>
            </a:p>
          </p:txBody>
        </p:sp>
        <p:cxnSp>
          <p:nvCxnSpPr>
            <p:cNvPr id="21" name="Straight Arrow Connector 20">
              <a:extLst>
                <a:ext uri="{FF2B5EF4-FFF2-40B4-BE49-F238E27FC236}">
                  <a16:creationId xmlns:a16="http://schemas.microsoft.com/office/drawing/2014/main" id="{36147BC9-71DD-4A2A-8CAD-95A7A2CC0F34}"/>
                </a:ext>
              </a:extLst>
            </p:cNvPr>
            <p:cNvCxnSpPr>
              <a:cxnSpLocks/>
              <a:stCxn id="14" idx="3"/>
              <a:endCxn id="15" idx="0"/>
            </p:cNvCxnSpPr>
            <p:nvPr/>
          </p:nvCxnSpPr>
          <p:spPr>
            <a:xfrm flipH="1">
              <a:off x="2683741" y="4590025"/>
              <a:ext cx="640267" cy="59680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0303A4A-CAD6-46C5-92E1-7E5A04ABA33E}"/>
                </a:ext>
              </a:extLst>
            </p:cNvPr>
            <p:cNvCxnSpPr>
              <a:cxnSpLocks/>
              <a:stCxn id="14" idx="5"/>
              <a:endCxn id="16" idx="0"/>
            </p:cNvCxnSpPr>
            <p:nvPr/>
          </p:nvCxnSpPr>
          <p:spPr>
            <a:xfrm>
              <a:off x="4139860" y="4590025"/>
              <a:ext cx="820908" cy="59680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61455A34-CC6C-4A9A-9B5A-DEDA0A124F2A}"/>
              </a:ext>
            </a:extLst>
          </p:cNvPr>
          <p:cNvGrpSpPr/>
          <p:nvPr/>
        </p:nvGrpSpPr>
        <p:grpSpPr>
          <a:xfrm>
            <a:off x="5676189" y="2489986"/>
            <a:ext cx="3587884" cy="1906034"/>
            <a:chOff x="5676189" y="2489986"/>
            <a:chExt cx="3587884" cy="1906034"/>
          </a:xfrm>
          <a:solidFill>
            <a:schemeClr val="accent3">
              <a:lumMod val="75000"/>
            </a:schemeClr>
          </a:solidFill>
        </p:grpSpPr>
        <p:cxnSp>
          <p:nvCxnSpPr>
            <p:cNvPr id="8" name="Straight Arrow Connector 7">
              <a:extLst>
                <a:ext uri="{FF2B5EF4-FFF2-40B4-BE49-F238E27FC236}">
                  <a16:creationId xmlns:a16="http://schemas.microsoft.com/office/drawing/2014/main" id="{04B93BCE-4E48-4BBA-ADEC-BF8CFAC0CC44}"/>
                </a:ext>
              </a:extLst>
            </p:cNvPr>
            <p:cNvCxnSpPr>
              <a:cxnSpLocks/>
              <a:stCxn id="4" idx="2"/>
              <a:endCxn id="12" idx="0"/>
            </p:cNvCxnSpPr>
            <p:nvPr/>
          </p:nvCxnSpPr>
          <p:spPr>
            <a:xfrm>
              <a:off x="5676189" y="2596349"/>
              <a:ext cx="1900587" cy="1044920"/>
            </a:xfrm>
            <a:prstGeom prst="straightConnector1">
              <a:avLst/>
            </a:prstGeom>
            <a:grpFill/>
            <a:ln w="12700">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BC3D3682-04F8-4449-85D9-3DE5F35C04B6}"/>
                </a:ext>
              </a:extLst>
            </p:cNvPr>
            <p:cNvSpPr/>
            <p:nvPr/>
          </p:nvSpPr>
          <p:spPr>
            <a:xfrm>
              <a:off x="5889479" y="3641270"/>
              <a:ext cx="3374594" cy="754750"/>
            </a:xfrm>
            <a:prstGeom prst="rect">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rPr>
                <a:t>Continue </a:t>
              </a:r>
              <a:r>
                <a:rPr lang="en-US" sz="3200" dirty="0" err="1">
                  <a:solidFill>
                    <a:schemeClr val="tx1"/>
                  </a:solidFill>
                </a:rPr>
                <a:t>PrEP</a:t>
              </a:r>
              <a:endParaRPr lang="en-US" sz="3200" dirty="0">
                <a:solidFill>
                  <a:schemeClr val="tx1"/>
                </a:solidFill>
              </a:endParaRPr>
            </a:p>
          </p:txBody>
        </p:sp>
        <p:sp>
          <p:nvSpPr>
            <p:cNvPr id="45" name="TextBox 44">
              <a:extLst>
                <a:ext uri="{FF2B5EF4-FFF2-40B4-BE49-F238E27FC236}">
                  <a16:creationId xmlns:a16="http://schemas.microsoft.com/office/drawing/2014/main" id="{A87BBA9C-411B-4BFA-893A-501E215A8BA8}"/>
                </a:ext>
              </a:extLst>
            </p:cNvPr>
            <p:cNvSpPr txBox="1"/>
            <p:nvPr/>
          </p:nvSpPr>
          <p:spPr>
            <a:xfrm>
              <a:off x="6384280" y="2489986"/>
              <a:ext cx="1524313" cy="584774"/>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Yes</a:t>
              </a:r>
            </a:p>
          </p:txBody>
        </p:sp>
      </p:grpSp>
      <p:grpSp>
        <p:nvGrpSpPr>
          <p:cNvPr id="7" name="Group 6">
            <a:extLst>
              <a:ext uri="{FF2B5EF4-FFF2-40B4-BE49-F238E27FC236}">
                <a16:creationId xmlns:a16="http://schemas.microsoft.com/office/drawing/2014/main" id="{0394D1BD-DEE4-4BAE-996D-F150668261C1}"/>
              </a:ext>
            </a:extLst>
          </p:cNvPr>
          <p:cNvGrpSpPr/>
          <p:nvPr/>
        </p:nvGrpSpPr>
        <p:grpSpPr>
          <a:xfrm>
            <a:off x="3155039" y="2524368"/>
            <a:ext cx="2521150" cy="2226174"/>
            <a:chOff x="3155039" y="2524368"/>
            <a:chExt cx="2521150" cy="2226174"/>
          </a:xfrm>
        </p:grpSpPr>
        <p:cxnSp>
          <p:nvCxnSpPr>
            <p:cNvPr id="6" name="Straight Arrow Connector 5">
              <a:extLst>
                <a:ext uri="{FF2B5EF4-FFF2-40B4-BE49-F238E27FC236}">
                  <a16:creationId xmlns:a16="http://schemas.microsoft.com/office/drawing/2014/main" id="{14F99796-DB9F-4C0E-AD29-50700427B269}"/>
                </a:ext>
              </a:extLst>
            </p:cNvPr>
            <p:cNvCxnSpPr>
              <a:cxnSpLocks/>
              <a:stCxn id="4" idx="2"/>
              <a:endCxn id="14" idx="0"/>
            </p:cNvCxnSpPr>
            <p:nvPr/>
          </p:nvCxnSpPr>
          <p:spPr>
            <a:xfrm flipH="1">
              <a:off x="3731935" y="2596349"/>
              <a:ext cx="1944254" cy="105811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B5031932-8A0A-4227-822C-4271482A3BB5}"/>
                </a:ext>
              </a:extLst>
            </p:cNvPr>
            <p:cNvSpPr/>
            <p:nvPr/>
          </p:nvSpPr>
          <p:spPr>
            <a:xfrm>
              <a:off x="3155039" y="3654466"/>
              <a:ext cx="1153789" cy="1096076"/>
            </a:xfrm>
            <a:prstGeom prst="ellipse">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endParaRPr lang="en-US"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B1371916-8146-46E2-88FF-F4F37901CFA9}"/>
                </a:ext>
              </a:extLst>
            </p:cNvPr>
            <p:cNvSpPr txBox="1"/>
            <p:nvPr/>
          </p:nvSpPr>
          <p:spPr>
            <a:xfrm>
              <a:off x="3961806" y="2524368"/>
              <a:ext cx="1524313" cy="584774"/>
            </a:xfrm>
            <a:prstGeom prst="rect">
              <a:avLst/>
            </a:prstGeom>
            <a:noFill/>
          </p:spPr>
          <p:txBody>
            <a:bodyPr wrap="square" rtlCol="0">
              <a:spAutoFit/>
            </a:bodyPr>
            <a:lstStyle/>
            <a:p>
              <a:r>
                <a:rPr lang="en-US" sz="3200" dirty="0"/>
                <a:t> </a:t>
              </a:r>
              <a:r>
                <a:rPr lang="en-US" sz="3200" dirty="0">
                  <a:latin typeface="Calibri" panose="020F0502020204030204" pitchFamily="34" charset="0"/>
                  <a:cs typeface="Calibri" panose="020F0502020204030204" pitchFamily="34" charset="0"/>
                </a:rPr>
                <a:t>No</a:t>
              </a:r>
            </a:p>
          </p:txBody>
        </p:sp>
      </p:grpSp>
      <p:sp>
        <p:nvSpPr>
          <p:cNvPr id="69" name="Rectangle: Rounded Corners 68">
            <a:extLst>
              <a:ext uri="{FF2B5EF4-FFF2-40B4-BE49-F238E27FC236}">
                <a16:creationId xmlns:a16="http://schemas.microsoft.com/office/drawing/2014/main" id="{2E12A1EE-28B1-4D00-A34F-84A2914D9DEF}"/>
              </a:ext>
            </a:extLst>
          </p:cNvPr>
          <p:cNvSpPr/>
          <p:nvPr/>
        </p:nvSpPr>
        <p:spPr>
          <a:xfrm>
            <a:off x="3850670" y="766619"/>
            <a:ext cx="3651031" cy="6942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solidFill>
                  <a:schemeClr val="tx1"/>
                </a:solidFill>
              </a:rPr>
              <a:t>PrEP</a:t>
            </a:r>
            <a:r>
              <a:rPr lang="en-US" sz="3200" dirty="0">
                <a:solidFill>
                  <a:schemeClr val="tx1"/>
                </a:solidFill>
              </a:rPr>
              <a:t> initiation</a:t>
            </a:r>
          </a:p>
        </p:txBody>
      </p:sp>
      <p:grpSp>
        <p:nvGrpSpPr>
          <p:cNvPr id="3" name="Group 2">
            <a:extLst>
              <a:ext uri="{FF2B5EF4-FFF2-40B4-BE49-F238E27FC236}">
                <a16:creationId xmlns:a16="http://schemas.microsoft.com/office/drawing/2014/main" id="{7EBDFEBC-F66B-4663-809D-AA893E579B3B}"/>
              </a:ext>
            </a:extLst>
          </p:cNvPr>
          <p:cNvGrpSpPr/>
          <p:nvPr/>
        </p:nvGrpSpPr>
        <p:grpSpPr>
          <a:xfrm>
            <a:off x="3871951" y="1460896"/>
            <a:ext cx="3608473" cy="1135453"/>
            <a:chOff x="3871951" y="1460896"/>
            <a:chExt cx="3608473" cy="1135453"/>
          </a:xfrm>
        </p:grpSpPr>
        <p:sp>
          <p:nvSpPr>
            <p:cNvPr id="4" name="Rectangle: Rounded Corners 3">
              <a:extLst>
                <a:ext uri="{FF2B5EF4-FFF2-40B4-BE49-F238E27FC236}">
                  <a16:creationId xmlns:a16="http://schemas.microsoft.com/office/drawing/2014/main" id="{0E0EACE2-792E-4D15-8F45-8DE85B7C0501}"/>
                </a:ext>
              </a:extLst>
            </p:cNvPr>
            <p:cNvSpPr/>
            <p:nvPr/>
          </p:nvSpPr>
          <p:spPr>
            <a:xfrm>
              <a:off x="3871951" y="1902072"/>
              <a:ext cx="3608473" cy="6942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solidFill>
                    <a:schemeClr val="tx1"/>
                  </a:solidFill>
                </a:rPr>
                <a:t>PrEP</a:t>
              </a:r>
              <a:r>
                <a:rPr lang="en-US" sz="3200" dirty="0">
                  <a:solidFill>
                    <a:schemeClr val="tx1"/>
                  </a:solidFill>
                </a:rPr>
                <a:t> success?</a:t>
              </a:r>
            </a:p>
          </p:txBody>
        </p:sp>
        <p:cxnSp>
          <p:nvCxnSpPr>
            <p:cNvPr id="78" name="Straight Arrow Connector 77">
              <a:extLst>
                <a:ext uri="{FF2B5EF4-FFF2-40B4-BE49-F238E27FC236}">
                  <a16:creationId xmlns:a16="http://schemas.microsoft.com/office/drawing/2014/main" id="{A083601E-B492-46FB-8651-ECFFCFBFEA57}"/>
                </a:ext>
              </a:extLst>
            </p:cNvPr>
            <p:cNvCxnSpPr>
              <a:cxnSpLocks/>
              <a:stCxn id="69" idx="2"/>
              <a:endCxn id="4" idx="0"/>
            </p:cNvCxnSpPr>
            <p:nvPr/>
          </p:nvCxnSpPr>
          <p:spPr>
            <a:xfrm>
              <a:off x="5676187" y="1460896"/>
              <a:ext cx="2" cy="44117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2E78C234-DDF6-4A7C-B600-02A6A5B6239A}"/>
              </a:ext>
            </a:extLst>
          </p:cNvPr>
          <p:cNvGrpSpPr/>
          <p:nvPr/>
        </p:nvGrpSpPr>
        <p:grpSpPr>
          <a:xfrm>
            <a:off x="6704398" y="4396020"/>
            <a:ext cx="1744754" cy="1529656"/>
            <a:chOff x="6704398" y="4396020"/>
            <a:chExt cx="1744754" cy="1529656"/>
          </a:xfrm>
          <a:solidFill>
            <a:schemeClr val="accent3">
              <a:lumMod val="75000"/>
            </a:schemeClr>
          </a:solidFill>
        </p:grpSpPr>
        <p:sp>
          <p:nvSpPr>
            <p:cNvPr id="117" name="Rectangle 116">
              <a:extLst>
                <a:ext uri="{FF2B5EF4-FFF2-40B4-BE49-F238E27FC236}">
                  <a16:creationId xmlns:a16="http://schemas.microsoft.com/office/drawing/2014/main" id="{E264061C-47DF-4EE8-9761-9F031DB9B00E}"/>
                </a:ext>
              </a:extLst>
            </p:cNvPr>
            <p:cNvSpPr/>
            <p:nvPr/>
          </p:nvSpPr>
          <p:spPr>
            <a:xfrm>
              <a:off x="6704398" y="5170926"/>
              <a:ext cx="1744754" cy="754750"/>
            </a:xfrm>
            <a:prstGeom prst="rect">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solidFill>
                    <a:schemeClr val="tx1"/>
                  </a:solidFill>
                </a:rPr>
                <a:t> </a:t>
              </a:r>
              <a:r>
                <a:rPr lang="en-US" sz="3200" dirty="0" err="1">
                  <a:solidFill>
                    <a:schemeClr val="tx1"/>
                  </a:solidFill>
                </a:rPr>
                <a:t>PrEP</a:t>
              </a:r>
              <a:endParaRPr lang="en-US" sz="3200" dirty="0">
                <a:solidFill>
                  <a:schemeClr val="tx1"/>
                </a:solidFill>
              </a:endParaRPr>
            </a:p>
          </p:txBody>
        </p:sp>
        <p:cxnSp>
          <p:nvCxnSpPr>
            <p:cNvPr id="118" name="Straight Arrow Connector 117">
              <a:extLst>
                <a:ext uri="{FF2B5EF4-FFF2-40B4-BE49-F238E27FC236}">
                  <a16:creationId xmlns:a16="http://schemas.microsoft.com/office/drawing/2014/main" id="{47F47AA2-ADA5-471B-A602-236E88375721}"/>
                </a:ext>
              </a:extLst>
            </p:cNvPr>
            <p:cNvCxnSpPr>
              <a:cxnSpLocks/>
              <a:stCxn id="12" idx="2"/>
              <a:endCxn id="117" idx="0"/>
            </p:cNvCxnSpPr>
            <p:nvPr/>
          </p:nvCxnSpPr>
          <p:spPr>
            <a:xfrm>
              <a:off x="7576776" y="4396020"/>
              <a:ext cx="0" cy="774907"/>
            </a:xfrm>
            <a:prstGeom prst="straightConnector1">
              <a:avLst/>
            </a:prstGeom>
            <a:grpFill/>
            <a:ln w="12700">
              <a:tailEnd type="triangle"/>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id="{4629D316-BC9C-475A-94BF-D7062049E53E}"/>
              </a:ext>
            </a:extLst>
          </p:cNvPr>
          <p:cNvSpPr txBox="1"/>
          <p:nvPr/>
        </p:nvSpPr>
        <p:spPr>
          <a:xfrm>
            <a:off x="8670176" y="6317673"/>
            <a:ext cx="2992582" cy="338554"/>
          </a:xfrm>
          <a:prstGeom prst="rect">
            <a:avLst/>
          </a:prstGeom>
          <a:noFill/>
        </p:spPr>
        <p:txBody>
          <a:bodyPr wrap="square" rtlCol="0">
            <a:spAutoFit/>
          </a:bodyPr>
          <a:lstStyle/>
          <a:p>
            <a:r>
              <a:rPr lang="en-US" sz="1600" dirty="0"/>
              <a:t>Sugarman, Lancet HIV, 2019</a:t>
            </a:r>
          </a:p>
        </p:txBody>
      </p:sp>
      <p:sp>
        <p:nvSpPr>
          <p:cNvPr id="17" name="Rectangle 16">
            <a:extLst>
              <a:ext uri="{FF2B5EF4-FFF2-40B4-BE49-F238E27FC236}">
                <a16:creationId xmlns:a16="http://schemas.microsoft.com/office/drawing/2014/main" id="{90CAEE82-DA31-437D-BBD7-8789B9CDA38F}"/>
              </a:ext>
            </a:extLst>
          </p:cNvPr>
          <p:cNvSpPr/>
          <p:nvPr/>
        </p:nvSpPr>
        <p:spPr>
          <a:xfrm>
            <a:off x="5106157" y="181444"/>
            <a:ext cx="1140056" cy="523220"/>
          </a:xfrm>
          <a:prstGeom prst="rect">
            <a:avLst/>
          </a:prstGeom>
        </p:spPr>
        <p:txBody>
          <a:bodyPr wrap="none">
            <a:spAutoFit/>
          </a:bodyPr>
          <a:lstStyle/>
          <a:p>
            <a:r>
              <a:rPr lang="en-US" sz="2800" dirty="0">
                <a:latin typeface="Calibri" panose="020F0502020204030204" pitchFamily="34" charset="0"/>
                <a:cs typeface="Calibri" panose="020F0502020204030204" pitchFamily="34" charset="0"/>
              </a:rPr>
              <a:t>Run-in</a:t>
            </a:r>
          </a:p>
        </p:txBody>
      </p:sp>
      <p:sp>
        <p:nvSpPr>
          <p:cNvPr id="27" name="TextBox 26">
            <a:extLst>
              <a:ext uri="{FF2B5EF4-FFF2-40B4-BE49-F238E27FC236}">
                <a16:creationId xmlns:a16="http://schemas.microsoft.com/office/drawing/2014/main" id="{C0FE16DD-4B80-42CC-B650-BD96A6B6759D}"/>
              </a:ext>
            </a:extLst>
          </p:cNvPr>
          <p:cNvSpPr txBox="1"/>
          <p:nvPr/>
        </p:nvSpPr>
        <p:spPr>
          <a:xfrm>
            <a:off x="8156389" y="662185"/>
            <a:ext cx="3781981" cy="2554545"/>
          </a:xfrm>
          <a:prstGeom prst="rect">
            <a:avLst/>
          </a:prstGeom>
          <a:noFill/>
        </p:spPr>
        <p:txBody>
          <a:bodyPr wrap="square" rtlCol="0">
            <a:spAutoFit/>
          </a:bodyPr>
          <a:lstStyle/>
          <a:p>
            <a:r>
              <a:rPr lang="en-US" sz="3200" dirty="0">
                <a:solidFill>
                  <a:srgbClr val="FF0000"/>
                </a:solidFill>
              </a:rPr>
              <a:t>PrEP = FTC/TDF : Possibly</a:t>
            </a:r>
          </a:p>
          <a:p>
            <a:endParaRPr lang="en-US" sz="3200" dirty="0">
              <a:solidFill>
                <a:srgbClr val="FF0000"/>
              </a:solidFill>
            </a:endParaRPr>
          </a:p>
          <a:p>
            <a:r>
              <a:rPr lang="en-US" sz="3200" dirty="0">
                <a:solidFill>
                  <a:srgbClr val="FF0000"/>
                </a:solidFill>
              </a:rPr>
              <a:t>PrEP = long-acting : Probably not</a:t>
            </a:r>
          </a:p>
        </p:txBody>
      </p:sp>
    </p:spTree>
    <p:extLst>
      <p:ext uri="{BB962C8B-B14F-4D97-AF65-F5344CB8AC3E}">
        <p14:creationId xmlns:p14="http://schemas.microsoft.com/office/powerpoint/2010/main" val="18336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B216-A723-48D4-9046-0F82B08D15C3}"/>
              </a:ext>
            </a:extLst>
          </p:cNvPr>
          <p:cNvSpPr>
            <a:spLocks noGrp="1"/>
          </p:cNvSpPr>
          <p:nvPr>
            <p:ph type="title"/>
          </p:nvPr>
        </p:nvSpPr>
        <p:spPr/>
        <p:txBody>
          <a:bodyPr/>
          <a:lstStyle/>
          <a:p>
            <a:r>
              <a:rPr lang="en-US" dirty="0"/>
              <a:t>Future trials of </a:t>
            </a:r>
            <a:r>
              <a:rPr lang="en-US" u="sng" dirty="0"/>
              <a:t>long acting </a:t>
            </a:r>
            <a:r>
              <a:rPr lang="en-US" dirty="0"/>
              <a:t>prevention</a:t>
            </a:r>
          </a:p>
        </p:txBody>
      </p:sp>
      <p:sp>
        <p:nvSpPr>
          <p:cNvPr id="3" name="Content Placeholder 2">
            <a:extLst>
              <a:ext uri="{FF2B5EF4-FFF2-40B4-BE49-F238E27FC236}">
                <a16:creationId xmlns:a16="http://schemas.microsoft.com/office/drawing/2014/main" id="{8A30B821-7E83-48A5-A8BE-6377394FD1A7}"/>
              </a:ext>
            </a:extLst>
          </p:cNvPr>
          <p:cNvSpPr>
            <a:spLocks noGrp="1"/>
          </p:cNvSpPr>
          <p:nvPr>
            <p:ph idx="1"/>
          </p:nvPr>
        </p:nvSpPr>
        <p:spPr/>
        <p:txBody>
          <a:bodyPr/>
          <a:lstStyle/>
          <a:p>
            <a:pPr marL="0" indent="0">
              <a:buNone/>
            </a:pPr>
            <a:r>
              <a:rPr lang="en-US" dirty="0"/>
              <a:t> </a:t>
            </a:r>
            <a:r>
              <a:rPr lang="en-US" b="1" dirty="0"/>
              <a:t>Randomized Clinical Trial with HIV infection outcome</a:t>
            </a:r>
          </a:p>
          <a:p>
            <a:pPr marL="514350" indent="-514350">
              <a:buFont typeface="+mj-lt"/>
              <a:buAutoNum type="arabicPeriod"/>
            </a:pPr>
            <a:r>
              <a:rPr lang="en-US" dirty="0">
                <a:solidFill>
                  <a:schemeClr val="bg1">
                    <a:lumMod val="75000"/>
                  </a:schemeClr>
                </a:solidFill>
              </a:rPr>
              <a:t>Refine the design approach</a:t>
            </a:r>
          </a:p>
          <a:p>
            <a:pPr marL="914400" lvl="1" indent="-514350"/>
            <a:r>
              <a:rPr lang="en-US" dirty="0">
                <a:solidFill>
                  <a:schemeClr val="bg1">
                    <a:lumMod val="75000"/>
                  </a:schemeClr>
                </a:solidFill>
              </a:rPr>
              <a:t>Address the remaining unmet need</a:t>
            </a:r>
          </a:p>
          <a:p>
            <a:pPr marL="914400" lvl="1" indent="-514350"/>
            <a:r>
              <a:rPr lang="en-US" dirty="0">
                <a:solidFill>
                  <a:schemeClr val="bg1">
                    <a:lumMod val="75000"/>
                  </a:schemeClr>
                </a:solidFill>
              </a:rPr>
              <a:t>“Mosaic Effectiveness”</a:t>
            </a:r>
          </a:p>
          <a:p>
            <a:pPr marL="514350" indent="-514350">
              <a:buFont typeface="+mj-lt"/>
              <a:buAutoNum type="arabicPeriod"/>
            </a:pPr>
            <a:r>
              <a:rPr lang="en-US" dirty="0"/>
              <a:t>Potentially low HIV infections: supplemental evidence</a:t>
            </a:r>
          </a:p>
          <a:p>
            <a:pPr marL="914400" lvl="1" indent="-514350"/>
            <a:r>
              <a:rPr lang="en-US" dirty="0"/>
              <a:t>Ongoing HIV exposure</a:t>
            </a:r>
          </a:p>
          <a:p>
            <a:pPr marL="914400" lvl="1" indent="-514350"/>
            <a:r>
              <a:rPr lang="en-US" dirty="0"/>
              <a:t>Evidence of relationship between drug concentrations and HIV risk </a:t>
            </a:r>
          </a:p>
        </p:txBody>
      </p:sp>
      <p:sp>
        <p:nvSpPr>
          <p:cNvPr id="5" name="Slide Number Placeholder 4">
            <a:extLst>
              <a:ext uri="{FF2B5EF4-FFF2-40B4-BE49-F238E27FC236}">
                <a16:creationId xmlns:a16="http://schemas.microsoft.com/office/drawing/2014/main" id="{E1F76244-E7B2-4110-A291-C1451EC127FE}"/>
              </a:ext>
            </a:extLst>
          </p:cNvPr>
          <p:cNvSpPr>
            <a:spLocks noGrp="1"/>
          </p:cNvSpPr>
          <p:nvPr>
            <p:ph type="sldNum" sz="quarter" idx="4294967295"/>
          </p:nvPr>
        </p:nvSpPr>
        <p:spPr>
          <a:xfrm>
            <a:off x="9347200" y="6356350"/>
            <a:ext cx="2844800" cy="365125"/>
          </a:xfrm>
        </p:spPr>
        <p:txBody>
          <a:bodyPr/>
          <a:lstStyle/>
          <a:p>
            <a:fld id="{B8FB64E6-7981-442A-B286-05E7857C65BC}" type="slidenum">
              <a:rPr lang="en-US" altLang="en-US" smtClean="0"/>
              <a:pPr/>
              <a:t>14</a:t>
            </a:fld>
            <a:endParaRPr lang="en-US" altLang="en-US"/>
          </a:p>
        </p:txBody>
      </p:sp>
    </p:spTree>
    <p:extLst>
      <p:ext uri="{BB962C8B-B14F-4D97-AF65-F5344CB8AC3E}">
        <p14:creationId xmlns:p14="http://schemas.microsoft.com/office/powerpoint/2010/main" val="138759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9AB-C7D7-4529-B4AF-F726A8017959}"/>
              </a:ext>
            </a:extLst>
          </p:cNvPr>
          <p:cNvSpPr>
            <a:spLocks noGrp="1"/>
          </p:cNvSpPr>
          <p:nvPr>
            <p:ph type="title"/>
          </p:nvPr>
        </p:nvSpPr>
        <p:spPr>
          <a:xfrm>
            <a:off x="217357" y="274639"/>
            <a:ext cx="11430000" cy="1143000"/>
          </a:xfrm>
        </p:spPr>
        <p:txBody>
          <a:bodyPr>
            <a:normAutofit fontScale="90000"/>
          </a:bodyPr>
          <a:lstStyle/>
          <a:p>
            <a:r>
              <a:rPr lang="en-US" dirty="0"/>
              <a:t>Challenges with future randomized non-inferiority trials</a:t>
            </a:r>
          </a:p>
        </p:txBody>
      </p:sp>
      <p:sp>
        <p:nvSpPr>
          <p:cNvPr id="3" name="Content Placeholder 2">
            <a:extLst>
              <a:ext uri="{FF2B5EF4-FFF2-40B4-BE49-F238E27FC236}">
                <a16:creationId xmlns:a16="http://schemas.microsoft.com/office/drawing/2014/main" id="{F0F7B40E-7791-4B13-80D5-464447805C7B}"/>
              </a:ext>
            </a:extLst>
          </p:cNvPr>
          <p:cNvSpPr>
            <a:spLocks noGrp="1"/>
          </p:cNvSpPr>
          <p:nvPr>
            <p:ph idx="1"/>
          </p:nvPr>
        </p:nvSpPr>
        <p:spPr>
          <a:xfrm>
            <a:off x="750480" y="1135512"/>
            <a:ext cx="10691040" cy="4525963"/>
          </a:xfrm>
        </p:spPr>
        <p:txBody>
          <a:bodyPr/>
          <a:lstStyle/>
          <a:p>
            <a:pPr marL="0" indent="0">
              <a:buNone/>
            </a:pPr>
            <a:r>
              <a:rPr lang="en-US" dirty="0"/>
              <a:t>Decreasing number of infection events = Larger trials</a:t>
            </a:r>
          </a:p>
          <a:p>
            <a:pPr marL="0" indent="0">
              <a:buNone/>
            </a:pPr>
            <a:r>
              <a:rPr lang="en-US" sz="2400" dirty="0"/>
              <a:t>Example: HPTN 083: Show CAB-LA is non-inferior to FTC/TDF in MSM+TG </a:t>
            </a:r>
          </a:p>
          <a:p>
            <a:pPr marL="400050" lvl="1" indent="0">
              <a:buNone/>
            </a:pPr>
            <a:r>
              <a:rPr lang="en-US" sz="2000" dirty="0"/>
              <a:t>			</a:t>
            </a:r>
            <a:r>
              <a:rPr lang="en-US" sz="2000" b="1" i="1" dirty="0"/>
              <a:t>assuming CAB-LA is 25% better than FTC/TDF</a:t>
            </a:r>
          </a:p>
        </p:txBody>
      </p:sp>
      <p:sp>
        <p:nvSpPr>
          <p:cNvPr id="5" name="Slide Number Placeholder 4">
            <a:extLst>
              <a:ext uri="{FF2B5EF4-FFF2-40B4-BE49-F238E27FC236}">
                <a16:creationId xmlns:a16="http://schemas.microsoft.com/office/drawing/2014/main" id="{BA3E2E29-CA84-4BD8-A05D-C5BCC3C7848C}"/>
              </a:ext>
            </a:extLst>
          </p:cNvPr>
          <p:cNvSpPr>
            <a:spLocks noGrp="1"/>
          </p:cNvSpPr>
          <p:nvPr>
            <p:ph type="sldNum" sz="quarter" idx="4294967295"/>
          </p:nvPr>
        </p:nvSpPr>
        <p:spPr>
          <a:xfrm>
            <a:off x="9347200" y="5891660"/>
            <a:ext cx="2844800" cy="365125"/>
          </a:xfrm>
        </p:spPr>
        <p:txBody>
          <a:bodyPr/>
          <a:lstStyle/>
          <a:p>
            <a:fld id="{B8FB64E6-7981-442A-B286-05E7857C65BC}" type="slidenum">
              <a:rPr lang="en-US" altLang="en-US" smtClean="0"/>
              <a:pPr/>
              <a:t>15</a:t>
            </a:fld>
            <a:endParaRPr lang="en-US" altLang="en-US"/>
          </a:p>
        </p:txBody>
      </p:sp>
      <p:graphicFrame>
        <p:nvGraphicFramePr>
          <p:cNvPr id="8" name="Chart 7">
            <a:extLst>
              <a:ext uri="{FF2B5EF4-FFF2-40B4-BE49-F238E27FC236}">
                <a16:creationId xmlns:a16="http://schemas.microsoft.com/office/drawing/2014/main" id="{054441EC-AB30-41C1-9C9A-CC14B1E62361}"/>
              </a:ext>
            </a:extLst>
          </p:cNvPr>
          <p:cNvGraphicFramePr/>
          <p:nvPr>
            <p:extLst>
              <p:ext uri="{D42A27DB-BD31-4B8C-83A1-F6EECF244321}">
                <p14:modId xmlns:p14="http://schemas.microsoft.com/office/powerpoint/2010/main" val="3237709280"/>
              </p:ext>
            </p:extLst>
          </p:nvPr>
        </p:nvGraphicFramePr>
        <p:xfrm>
          <a:off x="364907" y="2771465"/>
          <a:ext cx="11705665" cy="4013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404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0CB9-2BE6-42FF-848C-DBC2A91D6C89}"/>
              </a:ext>
            </a:extLst>
          </p:cNvPr>
          <p:cNvSpPr>
            <a:spLocks noGrp="1"/>
          </p:cNvSpPr>
          <p:nvPr>
            <p:ph type="title"/>
          </p:nvPr>
        </p:nvSpPr>
        <p:spPr/>
        <p:txBody>
          <a:bodyPr>
            <a:normAutofit/>
          </a:bodyPr>
          <a:lstStyle/>
          <a:p>
            <a:r>
              <a:rPr lang="en-US" dirty="0"/>
              <a:t>Approaches when HIV infections in trials are rare </a:t>
            </a:r>
          </a:p>
        </p:txBody>
      </p:sp>
      <p:sp>
        <p:nvSpPr>
          <p:cNvPr id="3" name="Content Placeholder 2">
            <a:extLst>
              <a:ext uri="{FF2B5EF4-FFF2-40B4-BE49-F238E27FC236}">
                <a16:creationId xmlns:a16="http://schemas.microsoft.com/office/drawing/2014/main" id="{CC0D33B2-970E-4A15-BD6F-D5678369C68E}"/>
              </a:ext>
            </a:extLst>
          </p:cNvPr>
          <p:cNvSpPr>
            <a:spLocks noGrp="1"/>
          </p:cNvSpPr>
          <p:nvPr>
            <p:ph idx="1"/>
          </p:nvPr>
        </p:nvSpPr>
        <p:spPr>
          <a:xfrm>
            <a:off x="675529" y="1344303"/>
            <a:ext cx="10691040" cy="5257798"/>
          </a:xfrm>
        </p:spPr>
        <p:txBody>
          <a:bodyPr>
            <a:normAutofit fontScale="92500" lnSpcReduction="20000"/>
          </a:bodyPr>
          <a:lstStyle/>
          <a:p>
            <a:pPr marL="0" indent="0">
              <a:buNone/>
            </a:pPr>
            <a:r>
              <a:rPr lang="en-US" dirty="0"/>
              <a:t>In a future where proven prevention products virtually eliminate HIV infection in the clinical trial setting</a:t>
            </a:r>
            <a:endParaRPr lang="en-US" sz="1200" dirty="0"/>
          </a:p>
          <a:p>
            <a:pPr marL="457200" indent="-457200">
              <a:buFont typeface="Arial" panose="020B0604020202020204" pitchFamily="34" charset="0"/>
              <a:buChar char="•"/>
            </a:pPr>
            <a:r>
              <a:rPr lang="en-US" dirty="0"/>
              <a:t>Conduct RCT with safety and HIV outcomes</a:t>
            </a:r>
          </a:p>
          <a:p>
            <a:pPr marL="857250" lvl="1" indent="-457200">
              <a:buFont typeface="Arial" panose="020B0604020202020204" pitchFamily="34" charset="0"/>
              <a:buChar char="•"/>
            </a:pPr>
            <a:r>
              <a:rPr lang="en-US" dirty="0"/>
              <a:t>Substantial number of person years on new study product </a:t>
            </a:r>
          </a:p>
          <a:p>
            <a:pPr marL="857250" lvl="1" indent="-457200">
              <a:buFont typeface="Arial" panose="020B0604020202020204" pitchFamily="34" charset="0"/>
              <a:buChar char="•"/>
            </a:pPr>
            <a:r>
              <a:rPr lang="en-US" dirty="0"/>
              <a:t>Comparative safety/efficacy of existing and EXP products</a:t>
            </a:r>
          </a:p>
          <a:p>
            <a:pPr marL="457200" indent="-457200">
              <a:buFont typeface="Arial" panose="020B0604020202020204" pitchFamily="34" charset="0"/>
              <a:buChar char="•"/>
            </a:pPr>
            <a:r>
              <a:rPr lang="en-US" dirty="0"/>
              <a:t>With interpretation that partially depends on supplementary evidence of HIV risk in trial communities</a:t>
            </a:r>
          </a:p>
          <a:p>
            <a:pPr marL="857250" lvl="1" indent="-457200">
              <a:buFont typeface="Arial" panose="020B0604020202020204" pitchFamily="34" charset="0"/>
              <a:buChar char="•"/>
            </a:pPr>
            <a:r>
              <a:rPr lang="en-US" dirty="0"/>
              <a:t>Data on ongoing HIV infection risk in trial communities</a:t>
            </a:r>
          </a:p>
          <a:p>
            <a:pPr marL="1257300" lvl="2" indent="-457200">
              <a:buFont typeface="Arial" panose="020B0604020202020204" pitchFamily="34" charset="0"/>
              <a:buChar char="•"/>
            </a:pPr>
            <a:r>
              <a:rPr lang="en-US" dirty="0"/>
              <a:t>Acute infections at enrollment</a:t>
            </a:r>
          </a:p>
          <a:p>
            <a:pPr marL="1257300" lvl="2" indent="-457200">
              <a:buFont typeface="Arial" panose="020B0604020202020204" pitchFamily="34" charset="0"/>
              <a:buChar char="•"/>
            </a:pPr>
            <a:r>
              <a:rPr lang="en-US" dirty="0"/>
              <a:t>HIV incidence in cross-sectional screening protocol using “recency assays”  </a:t>
            </a:r>
          </a:p>
          <a:p>
            <a:pPr marL="1257300" lvl="2" indent="-457200">
              <a:buFont typeface="Arial" panose="020B0604020202020204" pitchFamily="34" charset="0"/>
              <a:buChar char="•"/>
            </a:pPr>
            <a:r>
              <a:rPr lang="en-US" dirty="0"/>
              <a:t>“Bridging” using correlates of HIV exposure </a:t>
            </a:r>
          </a:p>
          <a:p>
            <a:pPr marL="857250" lvl="1" indent="-457200">
              <a:buFont typeface="Arial" panose="020B0604020202020204" pitchFamily="34" charset="0"/>
              <a:buChar char="•"/>
            </a:pPr>
            <a:r>
              <a:rPr lang="en-US" dirty="0"/>
              <a:t>Data on correlates of HIV protection (Next talk: vaccines)</a:t>
            </a:r>
          </a:p>
          <a:p>
            <a:pPr marL="1257300" lvl="2" indent="-457200">
              <a:buFont typeface="Arial" panose="020B0604020202020204" pitchFamily="34" charset="0"/>
              <a:buChar char="•"/>
            </a:pPr>
            <a:r>
              <a:rPr lang="en-US" dirty="0"/>
              <a:t>Evidence of low drug concentrations at time of infection</a:t>
            </a:r>
          </a:p>
          <a:p>
            <a:endParaRPr lang="en-US" dirty="0"/>
          </a:p>
        </p:txBody>
      </p:sp>
      <p:sp>
        <p:nvSpPr>
          <p:cNvPr id="5" name="Slide Number Placeholder 4">
            <a:extLst>
              <a:ext uri="{FF2B5EF4-FFF2-40B4-BE49-F238E27FC236}">
                <a16:creationId xmlns:a16="http://schemas.microsoft.com/office/drawing/2014/main" id="{85683286-AFDB-4586-B3D2-1AF9C822D30C}"/>
              </a:ext>
            </a:extLst>
          </p:cNvPr>
          <p:cNvSpPr>
            <a:spLocks noGrp="1"/>
          </p:cNvSpPr>
          <p:nvPr>
            <p:ph type="sldNum" sz="quarter" idx="4294967295"/>
          </p:nvPr>
        </p:nvSpPr>
        <p:spPr>
          <a:xfrm>
            <a:off x="9347200" y="6356350"/>
            <a:ext cx="2844800" cy="365125"/>
          </a:xfrm>
        </p:spPr>
        <p:txBody>
          <a:bodyPr/>
          <a:lstStyle/>
          <a:p>
            <a:fld id="{B8FB64E6-7981-442A-B286-05E7857C65BC}" type="slidenum">
              <a:rPr lang="en-US" altLang="en-US" smtClean="0"/>
              <a:pPr/>
              <a:t>16</a:t>
            </a:fld>
            <a:endParaRPr lang="en-US" altLang="en-US"/>
          </a:p>
        </p:txBody>
      </p:sp>
    </p:spTree>
    <p:extLst>
      <p:ext uri="{BB962C8B-B14F-4D97-AF65-F5344CB8AC3E}">
        <p14:creationId xmlns:p14="http://schemas.microsoft.com/office/powerpoint/2010/main" val="18120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443A-C5AD-4EF6-A6F6-03C913AD3AE0}"/>
              </a:ext>
            </a:extLst>
          </p:cNvPr>
          <p:cNvSpPr>
            <a:spLocks noGrp="1"/>
          </p:cNvSpPr>
          <p:nvPr>
            <p:ph type="title"/>
          </p:nvPr>
        </p:nvSpPr>
        <p:spPr/>
        <p:txBody>
          <a:bodyPr/>
          <a:lstStyle/>
          <a:p>
            <a:r>
              <a:rPr lang="en-US" dirty="0"/>
              <a:t>Acute infections at enrollment</a:t>
            </a:r>
          </a:p>
        </p:txBody>
      </p:sp>
      <p:sp>
        <p:nvSpPr>
          <p:cNvPr id="3" name="Content Placeholder 2">
            <a:extLst>
              <a:ext uri="{FF2B5EF4-FFF2-40B4-BE49-F238E27FC236}">
                <a16:creationId xmlns:a16="http://schemas.microsoft.com/office/drawing/2014/main" id="{C220AE90-4EB5-4D03-9DE5-4677B7907004}"/>
              </a:ext>
            </a:extLst>
          </p:cNvPr>
          <p:cNvSpPr>
            <a:spLocks noGrp="1"/>
          </p:cNvSpPr>
          <p:nvPr>
            <p:ph idx="1"/>
          </p:nvPr>
        </p:nvSpPr>
        <p:spPr/>
        <p:txBody>
          <a:bodyPr/>
          <a:lstStyle/>
          <a:p>
            <a:r>
              <a:rPr lang="en-US" dirty="0"/>
              <a:t>Acute infections:</a:t>
            </a:r>
          </a:p>
          <a:p>
            <a:pPr lvl="1"/>
            <a:r>
              <a:rPr lang="en-US" dirty="0"/>
              <a:t>HIV screening tests are non-reactive</a:t>
            </a:r>
          </a:p>
          <a:p>
            <a:pPr lvl="1"/>
            <a:r>
              <a:rPr lang="en-US" dirty="0"/>
              <a:t>HIV seroconverter on trial: test of baseline samples show existing infection (i.e. HIV viral load) </a:t>
            </a:r>
          </a:p>
          <a:p>
            <a:r>
              <a:rPr lang="en-US" dirty="0"/>
              <a:t>Example: ECHO Trial</a:t>
            </a:r>
          </a:p>
          <a:p>
            <a:pPr marL="857250" lvl="1" indent="-457200">
              <a:buFont typeface="Arial" panose="020B0604020202020204" pitchFamily="34" charset="0"/>
              <a:buChar char="•"/>
            </a:pPr>
            <a:r>
              <a:rPr lang="en-US" dirty="0"/>
              <a:t>3.8% (95% CI 3.45 – 4.21) incidence; </a:t>
            </a:r>
          </a:p>
          <a:p>
            <a:pPr marL="857250" lvl="1" indent="-457200">
              <a:buFont typeface="Arial" panose="020B0604020202020204" pitchFamily="34" charset="0"/>
              <a:buChar char="•"/>
            </a:pPr>
            <a:r>
              <a:rPr lang="en-US" dirty="0"/>
              <a:t>15 of 7839 women had acute infection at enrollment </a:t>
            </a:r>
          </a:p>
          <a:p>
            <a:pPr marL="857250" lvl="1" indent="-457200">
              <a:buFont typeface="Arial" panose="020B0604020202020204" pitchFamily="34" charset="0"/>
              <a:buChar char="•"/>
            </a:pPr>
            <a:r>
              <a:rPr lang="en-US" dirty="0"/>
              <a:t>~ 4.9% incidence (assuming 2 week acute period) </a:t>
            </a:r>
          </a:p>
        </p:txBody>
      </p:sp>
      <p:sp>
        <p:nvSpPr>
          <p:cNvPr id="5" name="Slide Number Placeholder 4">
            <a:extLst>
              <a:ext uri="{FF2B5EF4-FFF2-40B4-BE49-F238E27FC236}">
                <a16:creationId xmlns:a16="http://schemas.microsoft.com/office/drawing/2014/main" id="{69B4D392-4F8F-421B-86BA-68BAF5AFF1BB}"/>
              </a:ext>
            </a:extLst>
          </p:cNvPr>
          <p:cNvSpPr>
            <a:spLocks noGrp="1"/>
          </p:cNvSpPr>
          <p:nvPr>
            <p:ph type="sldNum" sz="quarter" idx="4294967295"/>
          </p:nvPr>
        </p:nvSpPr>
        <p:spPr>
          <a:xfrm>
            <a:off x="9347200" y="6356350"/>
            <a:ext cx="2844800" cy="365125"/>
          </a:xfrm>
        </p:spPr>
        <p:txBody>
          <a:bodyPr/>
          <a:lstStyle/>
          <a:p>
            <a:fld id="{B8FB64E6-7981-442A-B286-05E7857C65BC}" type="slidenum">
              <a:rPr lang="en-US" altLang="en-US" smtClean="0"/>
              <a:pPr/>
              <a:t>17</a:t>
            </a:fld>
            <a:endParaRPr lang="en-US" altLang="en-US"/>
          </a:p>
        </p:txBody>
      </p:sp>
    </p:spTree>
    <p:extLst>
      <p:ext uri="{BB962C8B-B14F-4D97-AF65-F5344CB8AC3E}">
        <p14:creationId xmlns:p14="http://schemas.microsoft.com/office/powerpoint/2010/main" val="57332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BF5B6-2A98-4225-9D2E-1EEEDC8599F8}"/>
              </a:ext>
            </a:extLst>
          </p:cNvPr>
          <p:cNvSpPr>
            <a:spLocks noGrp="1"/>
          </p:cNvSpPr>
          <p:nvPr>
            <p:ph type="title"/>
          </p:nvPr>
        </p:nvSpPr>
        <p:spPr/>
        <p:txBody>
          <a:bodyPr>
            <a:normAutofit fontScale="90000"/>
          </a:bodyPr>
          <a:lstStyle/>
          <a:p>
            <a:r>
              <a:rPr lang="en-US" dirty="0"/>
              <a:t>HIV incidence using cross-sectional incidence assays</a:t>
            </a:r>
          </a:p>
        </p:txBody>
      </p:sp>
      <p:sp>
        <p:nvSpPr>
          <p:cNvPr id="3" name="Content Placeholder 2">
            <a:extLst>
              <a:ext uri="{FF2B5EF4-FFF2-40B4-BE49-F238E27FC236}">
                <a16:creationId xmlns:a16="http://schemas.microsoft.com/office/drawing/2014/main" id="{A97966A2-86D5-4548-A365-0CFF4F971235}"/>
              </a:ext>
            </a:extLst>
          </p:cNvPr>
          <p:cNvSpPr>
            <a:spLocks noGrp="1"/>
          </p:cNvSpPr>
          <p:nvPr>
            <p:ph idx="1"/>
          </p:nvPr>
        </p:nvSpPr>
        <p:spPr>
          <a:xfrm>
            <a:off x="611188" y="1286968"/>
            <a:ext cx="10691040" cy="4525963"/>
          </a:xfrm>
        </p:spPr>
        <p:txBody>
          <a:bodyPr>
            <a:normAutofit fontScale="92500" lnSpcReduction="10000"/>
          </a:bodyPr>
          <a:lstStyle/>
          <a:p>
            <a:pPr marL="0" indent="0">
              <a:buNone/>
            </a:pPr>
            <a:r>
              <a:rPr lang="en-US" dirty="0"/>
              <a:t>Example: HPTN 068 (2012-2015)</a:t>
            </a:r>
          </a:p>
          <a:p>
            <a:pPr marL="457200" indent="-457200">
              <a:buFont typeface="Arial" panose="020B0604020202020204" pitchFamily="34" charset="0"/>
              <a:buChar char="•"/>
            </a:pPr>
            <a:r>
              <a:rPr lang="en-US" dirty="0"/>
              <a:t>The study observed 107 infections in 5878 person years</a:t>
            </a:r>
          </a:p>
          <a:p>
            <a:pPr marL="857250" lvl="1" indent="-457200">
              <a:buFont typeface="Arial" panose="020B0604020202020204" pitchFamily="34" charset="0"/>
              <a:buChar char="•"/>
            </a:pPr>
            <a:r>
              <a:rPr lang="en-US" dirty="0"/>
              <a:t>Incidence 1.8% (95% CI 1.5%, 2.2%) </a:t>
            </a:r>
          </a:p>
          <a:p>
            <a:pPr marL="457200" indent="-457200">
              <a:buFont typeface="Arial" panose="020B0604020202020204" pitchFamily="34" charset="0"/>
              <a:buChar char="•"/>
            </a:pPr>
            <a:r>
              <a:rPr lang="en-US" dirty="0"/>
              <a:t>Cross-sectional multi assay algorithm (study samples 2014): </a:t>
            </a:r>
          </a:p>
          <a:p>
            <a:r>
              <a:rPr lang="en-US" dirty="0"/>
              <a:t>	  18 recent infections among HIV+ in 1360 participants</a:t>
            </a:r>
          </a:p>
          <a:p>
            <a:pPr marL="857250" lvl="1" indent="-457200">
              <a:buFont typeface="Arial" panose="020B0604020202020204" pitchFamily="34" charset="0"/>
              <a:buChar char="•"/>
            </a:pPr>
            <a:r>
              <a:rPr lang="en-US" dirty="0"/>
              <a:t> Cross-sectional incidence of 2.1% (1.2%, 3.4%)</a:t>
            </a:r>
          </a:p>
          <a:p>
            <a:endParaRPr lang="en-US" sz="2000" dirty="0"/>
          </a:p>
          <a:p>
            <a:endParaRPr lang="en-US" sz="2000" dirty="0"/>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E592BBA5-4F60-45BE-A8FE-E87B5FC638A8}"/>
              </a:ext>
            </a:extLst>
          </p:cNvPr>
          <p:cNvSpPr>
            <a:spLocks noGrp="1"/>
          </p:cNvSpPr>
          <p:nvPr>
            <p:ph type="sldNum" sz="quarter" idx="4294967295"/>
          </p:nvPr>
        </p:nvSpPr>
        <p:spPr>
          <a:xfrm>
            <a:off x="9347200" y="6356350"/>
            <a:ext cx="2844800" cy="365125"/>
          </a:xfrm>
        </p:spPr>
        <p:txBody>
          <a:bodyPr/>
          <a:lstStyle/>
          <a:p>
            <a:fld id="{B8FB64E6-7981-442A-B286-05E7857C65BC}" type="slidenum">
              <a:rPr lang="en-US" altLang="en-US" smtClean="0"/>
              <a:pPr/>
              <a:t>18</a:t>
            </a:fld>
            <a:endParaRPr lang="en-US" altLang="en-US" dirty="0"/>
          </a:p>
        </p:txBody>
      </p:sp>
      <p:sp>
        <p:nvSpPr>
          <p:cNvPr id="7" name="Rectangle 6">
            <a:extLst>
              <a:ext uri="{FF2B5EF4-FFF2-40B4-BE49-F238E27FC236}">
                <a16:creationId xmlns:a16="http://schemas.microsoft.com/office/drawing/2014/main" id="{6A4E7EDF-A0CE-45E4-A080-E9390A6939C9}"/>
              </a:ext>
            </a:extLst>
          </p:cNvPr>
          <p:cNvSpPr/>
          <p:nvPr/>
        </p:nvSpPr>
        <p:spPr bwMode="auto">
          <a:xfrm>
            <a:off x="1919316" y="4777488"/>
            <a:ext cx="6921501" cy="451113"/>
          </a:xfrm>
          <a:prstGeom prst="rect">
            <a:avLst/>
          </a:prstGeom>
          <a:solidFill>
            <a:schemeClr val="accent6">
              <a:lumMod val="7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Calibri" panose="020F0502020204030204" pitchFamily="34" charset="0"/>
                <a:cs typeface="Calibri" panose="020F0502020204030204" pitchFamily="34" charset="0"/>
              </a:rPr>
              <a:t>Cross-sectional screening protocol</a:t>
            </a:r>
            <a:endParaRPr kumimoji="0" lang="en-US" sz="3200" b="0" i="0" u="none" strike="noStrike" cap="none" normalizeH="0" baseline="0" dirty="0">
              <a:ln>
                <a:noFill/>
              </a:ln>
              <a:effectLst/>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29B2EA50-5841-4EF6-A788-85EEFC6D3D3C}"/>
              </a:ext>
            </a:extLst>
          </p:cNvPr>
          <p:cNvGrpSpPr/>
          <p:nvPr/>
        </p:nvGrpSpPr>
        <p:grpSpPr>
          <a:xfrm>
            <a:off x="1896875" y="5687950"/>
            <a:ext cx="2580718" cy="576915"/>
            <a:chOff x="1618687" y="5160544"/>
            <a:chExt cx="2580718" cy="582712"/>
          </a:xfrm>
        </p:grpSpPr>
        <p:sp>
          <p:nvSpPr>
            <p:cNvPr id="8" name="Right Triangle 7">
              <a:extLst>
                <a:ext uri="{FF2B5EF4-FFF2-40B4-BE49-F238E27FC236}">
                  <a16:creationId xmlns:a16="http://schemas.microsoft.com/office/drawing/2014/main" id="{27F89258-41B2-4156-8845-4A9A6AF0D20F}"/>
                </a:ext>
              </a:extLst>
            </p:cNvPr>
            <p:cNvSpPr/>
            <p:nvPr/>
          </p:nvSpPr>
          <p:spPr bwMode="auto">
            <a:xfrm flipH="1">
              <a:off x="1618687" y="5160544"/>
              <a:ext cx="2576794" cy="582712"/>
            </a:xfrm>
            <a:prstGeom prst="rtTriangle">
              <a:avLst/>
            </a:prstGeom>
            <a:solidFill>
              <a:schemeClr val="tx1"/>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ight Triangle 8">
              <a:extLst>
                <a:ext uri="{FF2B5EF4-FFF2-40B4-BE49-F238E27FC236}">
                  <a16:creationId xmlns:a16="http://schemas.microsoft.com/office/drawing/2014/main" id="{F0260066-B2F1-4E33-807C-874B912C90D6}"/>
                </a:ext>
              </a:extLst>
            </p:cNvPr>
            <p:cNvSpPr/>
            <p:nvPr/>
          </p:nvSpPr>
          <p:spPr bwMode="auto">
            <a:xfrm flipH="1">
              <a:off x="1622610" y="5476457"/>
              <a:ext cx="2576795" cy="266799"/>
            </a:xfrm>
            <a:prstGeom prst="rtTriangle">
              <a:avLst/>
            </a:prstGeom>
            <a:solidFill>
              <a:schemeClr val="accent5">
                <a:lumMod val="7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6" name="Group 25">
            <a:extLst>
              <a:ext uri="{FF2B5EF4-FFF2-40B4-BE49-F238E27FC236}">
                <a16:creationId xmlns:a16="http://schemas.microsoft.com/office/drawing/2014/main" id="{76F3BE82-9938-4324-ACE2-8F410FB5C1A6}"/>
              </a:ext>
            </a:extLst>
          </p:cNvPr>
          <p:cNvGrpSpPr/>
          <p:nvPr/>
        </p:nvGrpSpPr>
        <p:grpSpPr>
          <a:xfrm>
            <a:off x="4469120" y="5687950"/>
            <a:ext cx="4371074" cy="582706"/>
            <a:chOff x="4193192" y="5160551"/>
            <a:chExt cx="2548266" cy="582706"/>
          </a:xfrm>
        </p:grpSpPr>
        <p:sp>
          <p:nvSpPr>
            <p:cNvPr id="11" name="Rectangle 10">
              <a:extLst>
                <a:ext uri="{FF2B5EF4-FFF2-40B4-BE49-F238E27FC236}">
                  <a16:creationId xmlns:a16="http://schemas.microsoft.com/office/drawing/2014/main" id="{2291877A-C32C-4F97-858D-D2D4A9B3F657}"/>
                </a:ext>
              </a:extLst>
            </p:cNvPr>
            <p:cNvSpPr/>
            <p:nvPr/>
          </p:nvSpPr>
          <p:spPr bwMode="auto">
            <a:xfrm>
              <a:off x="4195482" y="5160551"/>
              <a:ext cx="2545976" cy="582706"/>
            </a:xfrm>
            <a:prstGeom prst="rect">
              <a:avLst/>
            </a:prstGeom>
            <a:solidFill>
              <a:schemeClr val="tx1"/>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D57396F-BC08-40F2-A13D-CB7E9BB92B14}"/>
                </a:ext>
              </a:extLst>
            </p:cNvPr>
            <p:cNvSpPr/>
            <p:nvPr/>
          </p:nvSpPr>
          <p:spPr bwMode="auto">
            <a:xfrm>
              <a:off x="4193192" y="5479111"/>
              <a:ext cx="2545976" cy="258356"/>
            </a:xfrm>
            <a:prstGeom prst="rect">
              <a:avLst/>
            </a:prstGeom>
            <a:solidFill>
              <a:schemeClr val="accent5">
                <a:lumMod val="7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New Roman" pitchFamily="18" charset="0"/>
              </a:endParaRPr>
            </a:p>
          </p:txBody>
        </p:sp>
      </p:grpSp>
      <p:grpSp>
        <p:nvGrpSpPr>
          <p:cNvPr id="18" name="Group 17">
            <a:extLst>
              <a:ext uri="{FF2B5EF4-FFF2-40B4-BE49-F238E27FC236}">
                <a16:creationId xmlns:a16="http://schemas.microsoft.com/office/drawing/2014/main" id="{D0D5C129-8592-4E79-BE18-F97D245533CA}"/>
              </a:ext>
            </a:extLst>
          </p:cNvPr>
          <p:cNvGrpSpPr/>
          <p:nvPr/>
        </p:nvGrpSpPr>
        <p:grpSpPr>
          <a:xfrm>
            <a:off x="1907015" y="5321062"/>
            <a:ext cx="2570580" cy="400110"/>
            <a:chOff x="1622612" y="4900671"/>
            <a:chExt cx="2570580" cy="400110"/>
          </a:xfrm>
        </p:grpSpPr>
        <p:sp>
          <p:nvSpPr>
            <p:cNvPr id="13" name="TextBox 12">
              <a:extLst>
                <a:ext uri="{FF2B5EF4-FFF2-40B4-BE49-F238E27FC236}">
                  <a16:creationId xmlns:a16="http://schemas.microsoft.com/office/drawing/2014/main" id="{9E913BF5-2386-44CE-B9BA-3DDD7396E4BF}"/>
                </a:ext>
              </a:extLst>
            </p:cNvPr>
            <p:cNvSpPr txBox="1"/>
            <p:nvPr/>
          </p:nvSpPr>
          <p:spPr>
            <a:xfrm>
              <a:off x="2000234" y="4900671"/>
              <a:ext cx="1827574" cy="400110"/>
            </a:xfrm>
            <a:prstGeom prst="rect">
              <a:avLst/>
            </a:prstGeom>
            <a:noFill/>
            <a:ln>
              <a:noFill/>
            </a:ln>
          </p:spPr>
          <p:txBody>
            <a:bodyPr wrap="square" rtlCol="0">
              <a:spAutoFit/>
            </a:bodyPr>
            <a:lstStyle/>
            <a:p>
              <a:r>
                <a:rPr lang="en-US" sz="2000" dirty="0">
                  <a:latin typeface="Calibri" panose="020F0502020204030204" pitchFamily="34" charset="0"/>
                  <a:cs typeface="Calibri" panose="020F0502020204030204" pitchFamily="34" charset="0"/>
                </a:rPr>
                <a:t>Accrual of HIV-</a:t>
              </a:r>
            </a:p>
          </p:txBody>
        </p:sp>
        <p:cxnSp>
          <p:nvCxnSpPr>
            <p:cNvPr id="15" name="Straight Arrow Connector 14">
              <a:extLst>
                <a:ext uri="{FF2B5EF4-FFF2-40B4-BE49-F238E27FC236}">
                  <a16:creationId xmlns:a16="http://schemas.microsoft.com/office/drawing/2014/main" id="{9D433F81-C066-4A68-9616-7310C9FDC86F}"/>
                </a:ext>
              </a:extLst>
            </p:cNvPr>
            <p:cNvCxnSpPr>
              <a:cxnSpLocks/>
              <a:stCxn id="13" idx="3"/>
            </p:cNvCxnSpPr>
            <p:nvPr/>
          </p:nvCxnSpPr>
          <p:spPr bwMode="auto">
            <a:xfrm>
              <a:off x="3827808" y="5100726"/>
              <a:ext cx="365384" cy="5136"/>
            </a:xfrm>
            <a:prstGeom prst="straightConnector1">
              <a:avLst/>
            </a:prstGeom>
            <a:solidFill>
              <a:schemeClr val="accent1"/>
            </a:solidFill>
            <a:ln w="38100" cap="flat" cmpd="sng" algn="ctr">
              <a:solidFill>
                <a:schemeClr val="accent6">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2B8DF9FD-A6A1-45E1-B882-50E0399A8806}"/>
                </a:ext>
              </a:extLst>
            </p:cNvPr>
            <p:cNvCxnSpPr>
              <a:cxnSpLocks/>
              <a:stCxn id="13" idx="1"/>
            </p:cNvCxnSpPr>
            <p:nvPr/>
          </p:nvCxnSpPr>
          <p:spPr bwMode="auto">
            <a:xfrm flipH="1">
              <a:off x="1622612" y="5100726"/>
              <a:ext cx="377622" cy="1"/>
            </a:xfrm>
            <a:prstGeom prst="straightConnector1">
              <a:avLst/>
            </a:prstGeom>
            <a:solidFill>
              <a:schemeClr val="accent1"/>
            </a:solidFill>
            <a:ln w="38100" cap="flat" cmpd="sng" algn="ctr">
              <a:solidFill>
                <a:schemeClr val="accent6">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AA85E5D9-A5AF-402E-A7D0-2B702BF7D553}"/>
              </a:ext>
            </a:extLst>
          </p:cNvPr>
          <p:cNvGrpSpPr/>
          <p:nvPr/>
        </p:nvGrpSpPr>
        <p:grpSpPr>
          <a:xfrm>
            <a:off x="4477595" y="5321208"/>
            <a:ext cx="4363222" cy="400110"/>
            <a:chOff x="1622612" y="4861905"/>
            <a:chExt cx="4363222" cy="400110"/>
          </a:xfrm>
        </p:grpSpPr>
        <p:sp>
          <p:nvSpPr>
            <p:cNvPr id="22" name="TextBox 21">
              <a:extLst>
                <a:ext uri="{FF2B5EF4-FFF2-40B4-BE49-F238E27FC236}">
                  <a16:creationId xmlns:a16="http://schemas.microsoft.com/office/drawing/2014/main" id="{D2D59A5F-3224-4C61-93B6-64D5C2C25099}"/>
                </a:ext>
              </a:extLst>
            </p:cNvPr>
            <p:cNvSpPr txBox="1"/>
            <p:nvPr/>
          </p:nvSpPr>
          <p:spPr>
            <a:xfrm>
              <a:off x="3091011" y="4861905"/>
              <a:ext cx="1363806" cy="400110"/>
            </a:xfrm>
            <a:prstGeom prst="rect">
              <a:avLst/>
            </a:prstGeom>
            <a:noFill/>
            <a:ln>
              <a:noFill/>
            </a:ln>
          </p:spPr>
          <p:txBody>
            <a:bodyPr wrap="square" rtlCol="0">
              <a:spAutoFit/>
            </a:bodyPr>
            <a:lstStyle/>
            <a:p>
              <a:r>
                <a:rPr lang="en-US" sz="2000" dirty="0">
                  <a:latin typeface="Calibri" panose="020F0502020204030204" pitchFamily="34" charset="0"/>
                  <a:cs typeface="Calibri" panose="020F0502020204030204" pitchFamily="34" charset="0"/>
                </a:rPr>
                <a:t>Follow-up</a:t>
              </a:r>
            </a:p>
          </p:txBody>
        </p:sp>
        <p:cxnSp>
          <p:nvCxnSpPr>
            <p:cNvPr id="23" name="Straight Arrow Connector 22">
              <a:extLst>
                <a:ext uri="{FF2B5EF4-FFF2-40B4-BE49-F238E27FC236}">
                  <a16:creationId xmlns:a16="http://schemas.microsoft.com/office/drawing/2014/main" id="{CF631A73-35BD-4C9D-A2B6-7CE6F9DC7571}"/>
                </a:ext>
              </a:extLst>
            </p:cNvPr>
            <p:cNvCxnSpPr>
              <a:cxnSpLocks/>
              <a:stCxn id="22" idx="3"/>
            </p:cNvCxnSpPr>
            <p:nvPr/>
          </p:nvCxnSpPr>
          <p:spPr bwMode="auto">
            <a:xfrm flipV="1">
              <a:off x="4454817" y="5054489"/>
              <a:ext cx="1531017" cy="7471"/>
            </a:xfrm>
            <a:prstGeom prst="straightConnector1">
              <a:avLst/>
            </a:prstGeom>
            <a:solidFill>
              <a:schemeClr val="accent1"/>
            </a:solidFill>
            <a:ln w="38100" cap="flat" cmpd="sng" algn="ctr">
              <a:solidFill>
                <a:schemeClr val="accent6">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BB6E2842-20B1-48DB-90D7-ABF2FF9C869A}"/>
                </a:ext>
              </a:extLst>
            </p:cNvPr>
            <p:cNvCxnSpPr>
              <a:cxnSpLocks/>
              <a:stCxn id="22" idx="1"/>
            </p:cNvCxnSpPr>
            <p:nvPr/>
          </p:nvCxnSpPr>
          <p:spPr bwMode="auto">
            <a:xfrm flipH="1">
              <a:off x="1622612" y="5061960"/>
              <a:ext cx="1468399" cy="8886"/>
            </a:xfrm>
            <a:prstGeom prst="straightConnector1">
              <a:avLst/>
            </a:prstGeom>
            <a:solidFill>
              <a:schemeClr val="accent1"/>
            </a:solidFill>
            <a:ln w="38100" cap="flat" cmpd="sng" algn="ctr">
              <a:solidFill>
                <a:schemeClr val="accent6">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1" name="Rectangle 30">
            <a:extLst>
              <a:ext uri="{FF2B5EF4-FFF2-40B4-BE49-F238E27FC236}">
                <a16:creationId xmlns:a16="http://schemas.microsoft.com/office/drawing/2014/main" id="{79DD849A-9211-4CC3-8592-CC85F04665F6}"/>
              </a:ext>
            </a:extLst>
          </p:cNvPr>
          <p:cNvSpPr/>
          <p:nvPr/>
        </p:nvSpPr>
        <p:spPr bwMode="auto">
          <a:xfrm>
            <a:off x="696387" y="4259755"/>
            <a:ext cx="10050327" cy="2339265"/>
          </a:xfrm>
          <a:prstGeom prst="rect">
            <a:avLst/>
          </a:prstGeom>
          <a:noFill/>
          <a:ln w="28575" cap="flat" cmpd="sng" algn="ctr">
            <a:solidFill>
              <a:schemeClr val="accent4"/>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222EA684-1D09-4CEE-85D2-44DF1C9CB16A}"/>
              </a:ext>
            </a:extLst>
          </p:cNvPr>
          <p:cNvSpPr/>
          <p:nvPr/>
        </p:nvSpPr>
        <p:spPr>
          <a:xfrm>
            <a:off x="7892195" y="6524207"/>
            <a:ext cx="2558201" cy="369332"/>
          </a:xfrm>
          <a:prstGeom prst="rect">
            <a:avLst/>
          </a:prstGeom>
        </p:spPr>
        <p:txBody>
          <a:bodyPr wrap="none">
            <a:spAutoFit/>
          </a:bodyPr>
          <a:lstStyle/>
          <a:p>
            <a:r>
              <a:rPr lang="en-US" dirty="0"/>
              <a:t>Laeyendecker JIAS (2018)</a:t>
            </a:r>
          </a:p>
        </p:txBody>
      </p:sp>
      <p:sp>
        <p:nvSpPr>
          <p:cNvPr id="14" name="Rectangle 13">
            <a:extLst>
              <a:ext uri="{FF2B5EF4-FFF2-40B4-BE49-F238E27FC236}">
                <a16:creationId xmlns:a16="http://schemas.microsoft.com/office/drawing/2014/main" id="{078F3F56-1F17-4CE1-BE7B-7A11FB0CA86B}"/>
              </a:ext>
            </a:extLst>
          </p:cNvPr>
          <p:cNvSpPr/>
          <p:nvPr/>
        </p:nvSpPr>
        <p:spPr>
          <a:xfrm>
            <a:off x="5211100" y="5780279"/>
            <a:ext cx="1415900" cy="461665"/>
          </a:xfrm>
          <a:prstGeom prst="rect">
            <a:avLst/>
          </a:prstGeom>
        </p:spPr>
        <p:txBody>
          <a:bodyPr wrap="none">
            <a:spAutoFit/>
          </a:bodyPr>
          <a:lstStyle/>
          <a:p>
            <a:r>
              <a:rPr lang="en-US" sz="2400" dirty="0">
                <a:solidFill>
                  <a:schemeClr val="bg1"/>
                </a:solidFill>
                <a:latin typeface="Calibri" panose="020F0502020204030204" pitchFamily="34" charset="0"/>
                <a:cs typeface="Calibri" panose="020F0502020204030204" pitchFamily="34" charset="0"/>
              </a:rPr>
              <a:t>RCT study</a:t>
            </a:r>
            <a:endParaRPr lang="en-US" sz="2400" dirty="0">
              <a:solidFill>
                <a:schemeClr val="bg1"/>
              </a:solidFill>
            </a:endParaRPr>
          </a:p>
        </p:txBody>
      </p:sp>
      <p:sp>
        <p:nvSpPr>
          <p:cNvPr id="20" name="Rectangle 19">
            <a:extLst>
              <a:ext uri="{FF2B5EF4-FFF2-40B4-BE49-F238E27FC236}">
                <a16:creationId xmlns:a16="http://schemas.microsoft.com/office/drawing/2014/main" id="{2D966737-F178-4AEC-891E-04884FC12ECF}"/>
              </a:ext>
            </a:extLst>
          </p:cNvPr>
          <p:cNvSpPr/>
          <p:nvPr/>
        </p:nvSpPr>
        <p:spPr>
          <a:xfrm>
            <a:off x="696387" y="4223620"/>
            <a:ext cx="3906006" cy="461665"/>
          </a:xfrm>
          <a:prstGeom prst="rect">
            <a:avLst/>
          </a:prstGeom>
        </p:spPr>
        <p:txBody>
          <a:bodyPr wrap="none">
            <a:spAutoFit/>
          </a:bodyPr>
          <a:lstStyle/>
          <a:p>
            <a:pPr algn="ctr" defTabSz="914400" fontAlgn="base">
              <a:spcBef>
                <a:spcPct val="0"/>
              </a:spcBef>
              <a:spcAft>
                <a:spcPct val="0"/>
              </a:spcAft>
            </a:pPr>
            <a:r>
              <a:rPr lang="en-US" sz="2400" dirty="0">
                <a:latin typeface="Calibri" panose="020F0502020204030204" pitchFamily="34" charset="0"/>
                <a:cs typeface="Calibri" panose="020F0502020204030204" pitchFamily="34" charset="0"/>
              </a:rPr>
              <a:t>Proposed Future Trial Schema</a:t>
            </a:r>
          </a:p>
        </p:txBody>
      </p:sp>
    </p:spTree>
    <p:extLst>
      <p:ext uri="{BB962C8B-B14F-4D97-AF65-F5344CB8AC3E}">
        <p14:creationId xmlns:p14="http://schemas.microsoft.com/office/powerpoint/2010/main" val="1983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1" grpId="0" animBg="1"/>
      <p:bldP spid="1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0480" y="83447"/>
            <a:ext cx="10691040" cy="1143000"/>
          </a:xfrm>
        </p:spPr>
        <p:txBody>
          <a:bodyPr>
            <a:normAutofit/>
          </a:bodyPr>
          <a:lstStyle/>
          <a:p>
            <a:r>
              <a:rPr lang="en-US" dirty="0"/>
              <a:t>Correlates of HIV exposure risk </a:t>
            </a:r>
          </a:p>
        </p:txBody>
      </p:sp>
      <p:sp>
        <p:nvSpPr>
          <p:cNvPr id="13" name="Rectangle 3"/>
          <p:cNvSpPr txBox="1">
            <a:spLocks noChangeArrowheads="1"/>
          </p:cNvSpPr>
          <p:nvPr/>
        </p:nvSpPr>
        <p:spPr bwMode="auto">
          <a:xfrm>
            <a:off x="196852" y="1089334"/>
            <a:ext cx="5723600" cy="525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fontAlgn="auto" hangingPunct="1">
              <a:spcAft>
                <a:spcPts val="0"/>
              </a:spcAft>
              <a:buNone/>
              <a:defRPr/>
            </a:pPr>
            <a:r>
              <a:rPr lang="en-US" altLang="en-US" sz="2600" b="1" kern="0" dirty="0">
                <a:solidFill>
                  <a:schemeClr val="accent5">
                    <a:lumMod val="75000"/>
                  </a:schemeClr>
                </a:solidFill>
              </a:rPr>
              <a:t>A. Partners PrEP Placebo arm</a:t>
            </a:r>
          </a:p>
          <a:p>
            <a:pPr marL="0" indent="0" eaLnBrk="1" fontAlgn="auto" hangingPunct="1">
              <a:spcAft>
                <a:spcPts val="0"/>
              </a:spcAft>
              <a:buNone/>
              <a:defRPr/>
            </a:pPr>
            <a:r>
              <a:rPr lang="en-US" altLang="en-US" sz="2600" b="1" kern="0" dirty="0">
                <a:solidFill>
                  <a:schemeClr val="accent5">
                    <a:lumMod val="75000"/>
                  </a:schemeClr>
                </a:solidFill>
              </a:rPr>
              <a:t>B. Partners Demonstration Cohort</a:t>
            </a:r>
          </a:p>
          <a:p>
            <a:pPr marL="0" indent="0" eaLnBrk="1" fontAlgn="auto" hangingPunct="1">
              <a:spcAft>
                <a:spcPts val="0"/>
              </a:spcAft>
              <a:buNone/>
              <a:defRPr/>
            </a:pPr>
            <a:endParaRPr lang="en-US" altLang="en-US" sz="900" b="1" kern="0" dirty="0">
              <a:solidFill>
                <a:schemeClr val="accent5">
                  <a:lumMod val="75000"/>
                </a:schemeClr>
              </a:solidFill>
            </a:endParaRPr>
          </a:p>
          <a:p>
            <a:pPr marL="514350" indent="-514350" eaLnBrk="1" fontAlgn="auto" hangingPunct="1">
              <a:spcAft>
                <a:spcPts val="0"/>
              </a:spcAft>
              <a:buFont typeface="+mj-lt"/>
              <a:buAutoNum type="arabicPeriod"/>
              <a:defRPr/>
            </a:pPr>
            <a:r>
              <a:rPr lang="en-US" altLang="en-US" sz="2400" kern="0" dirty="0">
                <a:solidFill>
                  <a:srgbClr val="1C3B61"/>
                </a:solidFill>
              </a:rPr>
              <a:t>Bridged between cohorts using HIV risk score profile (</a:t>
            </a:r>
            <a:r>
              <a:rPr lang="en-US" altLang="en-US" sz="2000" kern="0" dirty="0">
                <a:solidFill>
                  <a:srgbClr val="1C3B61"/>
                </a:solidFill>
              </a:rPr>
              <a:t>VL of HIV+ partner; unprotected sex; married; circumcision; children; age</a:t>
            </a:r>
            <a:r>
              <a:rPr lang="en-US" altLang="en-US" sz="2400" kern="0" dirty="0">
                <a:solidFill>
                  <a:srgbClr val="1C3B61"/>
                </a:solidFill>
              </a:rPr>
              <a:t>) </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altLang="en-US" sz="2400" kern="0" dirty="0">
                <a:solidFill>
                  <a:srgbClr val="1C3B61"/>
                </a:solidFill>
              </a:rPr>
              <a:t>Bootstrap methods estimate </a:t>
            </a:r>
          </a:p>
          <a:p>
            <a:pPr marL="0" marR="0" lvl="0" indent="0" defTabSz="914400" eaLnBrk="1" fontAlgn="auto" latinLnBrk="0" hangingPunct="1">
              <a:lnSpc>
                <a:spcPct val="100000"/>
              </a:lnSpc>
              <a:spcBef>
                <a:spcPts val="0"/>
              </a:spcBef>
              <a:spcAft>
                <a:spcPts val="0"/>
              </a:spcAft>
              <a:buClrTx/>
              <a:buSzTx/>
              <a:buNone/>
              <a:tabLst/>
              <a:defRPr/>
            </a:pPr>
            <a:r>
              <a:rPr lang="en-US" altLang="en-US" sz="2400" kern="0" dirty="0">
                <a:solidFill>
                  <a:srgbClr val="1C3B61"/>
                </a:solidFill>
              </a:rPr>
              <a:t>       number of infections in  </a:t>
            </a:r>
          </a:p>
          <a:p>
            <a:pPr marL="0" marR="0" lvl="0" indent="0" defTabSz="914400" eaLnBrk="1" fontAlgn="auto" latinLnBrk="0" hangingPunct="1">
              <a:lnSpc>
                <a:spcPct val="100000"/>
              </a:lnSpc>
              <a:spcBef>
                <a:spcPts val="0"/>
              </a:spcBef>
              <a:spcAft>
                <a:spcPts val="0"/>
              </a:spcAft>
              <a:buClrTx/>
              <a:buSzTx/>
              <a:buNone/>
              <a:tabLst/>
              <a:defRPr/>
            </a:pPr>
            <a:r>
              <a:rPr lang="en-US" altLang="en-US" sz="2400" kern="0" dirty="0">
                <a:solidFill>
                  <a:srgbClr val="1C3B61"/>
                </a:solidFill>
              </a:rPr>
              <a:t>       “counterfactual” </a:t>
            </a:r>
            <a:r>
              <a:rPr lang="en-US" altLang="en-US" sz="2400" kern="0" noProof="0" dirty="0">
                <a:solidFill>
                  <a:srgbClr val="1C3B61"/>
                </a:solidFill>
              </a:rPr>
              <a:t>placebo arm</a:t>
            </a:r>
          </a:p>
          <a:p>
            <a:pPr marL="457200" marR="0" lvl="0" indent="-457200" defTabSz="914400" eaLnBrk="1" fontAlgn="auto" latinLnBrk="0" hangingPunct="1">
              <a:lnSpc>
                <a:spcPct val="100000"/>
              </a:lnSpc>
              <a:spcBef>
                <a:spcPct val="20000"/>
              </a:spcBef>
              <a:spcAft>
                <a:spcPts val="0"/>
              </a:spcAft>
              <a:buClrTx/>
              <a:buSzTx/>
              <a:buAutoNum type="arabicPeriod" startAt="3"/>
              <a:tabLst/>
              <a:defRPr/>
            </a:pPr>
            <a:r>
              <a:rPr lang="en-US" altLang="en-US" sz="2400" kern="0" dirty="0">
                <a:solidFill>
                  <a:srgbClr val="1C3B61"/>
                </a:solidFill>
              </a:rPr>
              <a:t>Compare to number of infections</a:t>
            </a:r>
            <a:r>
              <a:rPr kumimoji="0" lang="en-US" altLang="en-US" sz="2400" b="0" i="0" u="none" strike="noStrike" kern="0" cap="none" spc="0" normalizeH="0" baseline="0" dirty="0">
                <a:ln>
                  <a:noFill/>
                </a:ln>
                <a:solidFill>
                  <a:srgbClr val="1C3B61"/>
                </a:solidFill>
                <a:effectLst/>
                <a:uLnTx/>
                <a:uFillTx/>
              </a:rPr>
              <a:t> observed in Partner Demonstration</a:t>
            </a:r>
          </a:p>
          <a:p>
            <a:pPr defTabSz="914400">
              <a:defRPr/>
            </a:pPr>
            <a:r>
              <a:rPr lang="en-US" altLang="en-US" sz="2400" kern="0" dirty="0">
                <a:solidFill>
                  <a:srgbClr val="1C3B61"/>
                </a:solidFill>
              </a:rPr>
              <a:t>Same risk population</a:t>
            </a:r>
          </a:p>
          <a:p>
            <a:pPr defTabSz="914400">
              <a:defRPr/>
            </a:pPr>
            <a:r>
              <a:rPr lang="en-US" altLang="en-US" sz="2400" kern="0" dirty="0">
                <a:solidFill>
                  <a:srgbClr val="1C3B61"/>
                </a:solidFill>
              </a:rPr>
              <a:t>Using h</a:t>
            </a:r>
            <a:r>
              <a:rPr lang="en-US" altLang="en-US" sz="2400" kern="0" noProof="0" dirty="0" err="1">
                <a:solidFill>
                  <a:srgbClr val="1C3B61"/>
                </a:solidFill>
              </a:rPr>
              <a:t>istorical</a:t>
            </a:r>
            <a:r>
              <a:rPr lang="en-US" altLang="en-US" sz="2400" kern="0" noProof="0" dirty="0">
                <a:solidFill>
                  <a:srgbClr val="1C3B61"/>
                </a:solidFill>
              </a:rPr>
              <a:t> control: potential for bias and confounding</a:t>
            </a:r>
            <a:endParaRPr kumimoji="0" lang="en-US" altLang="en-US" sz="2400" b="0" i="0" u="none" strike="noStrike" kern="0" cap="none" spc="0" normalizeH="0" baseline="0" noProof="0" dirty="0">
              <a:ln>
                <a:noFill/>
              </a:ln>
              <a:solidFill>
                <a:srgbClr val="000000"/>
              </a:solidFill>
              <a:effectLst/>
              <a:uLnTx/>
              <a:uFillTx/>
            </a:endParaRPr>
          </a:p>
          <a:p>
            <a:pPr marL="609585" marR="0" lvl="1" indent="0" defTabSz="914400" eaLnBrk="1" fontAlgn="auto" latinLnBrk="0" hangingPunct="1">
              <a:lnSpc>
                <a:spcPct val="100000"/>
              </a:lnSpc>
              <a:spcBef>
                <a:spcPct val="20000"/>
              </a:spcBef>
              <a:spcAft>
                <a:spcPts val="0"/>
              </a:spcAft>
              <a:buClrTx/>
              <a:buSzTx/>
              <a:buFontTx/>
              <a:buNone/>
              <a:tabLst/>
              <a:defRPr/>
            </a:pPr>
            <a:endParaRPr kumimoji="0" lang="en-US" altLang="en-US" sz="2667" b="0" i="0" u="none" strike="noStrike" kern="0" cap="none" spc="0" normalizeH="0" baseline="0" noProof="0" dirty="0">
              <a:ln>
                <a:noFill/>
              </a:ln>
              <a:solidFill>
                <a:srgbClr val="000000"/>
              </a:solidFill>
              <a:effectLst/>
              <a:uLnTx/>
              <a:uFillTx/>
              <a:latin typeface="Arial" pitchFamily="34" charset="0"/>
            </a:endParaRPr>
          </a:p>
          <a:p>
            <a:pPr marL="342900" marR="0" lvl="0" indent="-342900" defTabSz="914400" eaLnBrk="1" fontAlgn="auto" latinLnBrk="0" hangingPunct="1">
              <a:lnSpc>
                <a:spcPct val="100000"/>
              </a:lnSpc>
              <a:spcBef>
                <a:spcPct val="0"/>
              </a:spcBef>
              <a:spcAft>
                <a:spcPts val="0"/>
              </a:spcAft>
              <a:buClrTx/>
              <a:buSzTx/>
              <a:buFontTx/>
              <a:buChar char="•"/>
              <a:tabLst/>
              <a:defRPr/>
            </a:pPr>
            <a:endParaRPr kumimoji="0" lang="en-US" altLang="en-US" sz="3200" b="0" i="0" u="none" strike="noStrike" kern="0" cap="none" spc="0" normalizeH="0" baseline="0" noProof="0" dirty="0">
              <a:ln>
                <a:noFill/>
              </a:ln>
              <a:solidFill>
                <a:srgbClr val="000000"/>
              </a:solidFill>
              <a:effectLst/>
              <a:uLnTx/>
              <a:uFillTx/>
              <a:latin typeface="Arial" pitchFamily="34" charset="0"/>
            </a:endParaRPr>
          </a:p>
          <a:p>
            <a:pPr marL="342900" marR="0" lvl="0" indent="-342900" algn="ctr" defTabSz="914400" eaLnBrk="1" fontAlgn="auto" latinLnBrk="0" hangingPunct="1">
              <a:lnSpc>
                <a:spcPct val="100000"/>
              </a:lnSpc>
              <a:spcBef>
                <a:spcPct val="20000"/>
              </a:spcBef>
              <a:spcAft>
                <a:spcPts val="0"/>
              </a:spcAft>
              <a:buClrTx/>
              <a:buSzTx/>
              <a:buFontTx/>
              <a:buNone/>
              <a:tabLst/>
              <a:defRPr/>
            </a:pPr>
            <a:endParaRPr kumimoji="0" lang="en-US" altLang="en-US" sz="4267" b="0" i="0" u="none" strike="noStrike" kern="0" cap="none" spc="0" normalizeH="0" baseline="0" noProof="0" dirty="0">
              <a:ln>
                <a:noFill/>
              </a:ln>
              <a:solidFill>
                <a:srgbClr val="000000"/>
              </a:solidFill>
              <a:effectLst/>
              <a:uLnTx/>
              <a:uFillTx/>
              <a:latin typeface="Arial" pitchFamily="34" charset="0"/>
            </a:endParaRPr>
          </a:p>
          <a:p>
            <a:pPr marL="342900" marR="0" lvl="0" indent="-342900" algn="ctr" defTabSz="914400" eaLnBrk="1" fontAlgn="auto" latinLnBrk="0" hangingPunct="1">
              <a:lnSpc>
                <a:spcPct val="100000"/>
              </a:lnSpc>
              <a:spcBef>
                <a:spcPct val="20000"/>
              </a:spcBef>
              <a:spcAft>
                <a:spcPts val="0"/>
              </a:spcAft>
              <a:buClrTx/>
              <a:buSzTx/>
              <a:buFontTx/>
              <a:buNone/>
              <a:tabLst/>
              <a:defRPr/>
            </a:pPr>
            <a:endParaRPr kumimoji="0" lang="en-US" altLang="en-US" sz="4267" b="0" i="0" u="none" strike="noStrike" kern="0" cap="none" spc="0" normalizeH="0" baseline="0" noProof="0" dirty="0">
              <a:ln>
                <a:noFill/>
              </a:ln>
              <a:solidFill>
                <a:srgbClr val="000000"/>
              </a:solidFill>
              <a:effectLst/>
              <a:uLnTx/>
              <a:uFillTx/>
              <a:latin typeface="Arial" pitchFamily="34" charset="0"/>
            </a:endParaRPr>
          </a:p>
          <a:p>
            <a:pPr marL="342900" marR="0" lvl="0" indent="-342900" defTabSz="914400" eaLnBrk="1" fontAlgn="auto" latinLnBrk="0" hangingPunct="1">
              <a:lnSpc>
                <a:spcPct val="100000"/>
              </a:lnSpc>
              <a:spcBef>
                <a:spcPct val="20000"/>
              </a:spcBef>
              <a:spcAft>
                <a:spcPts val="0"/>
              </a:spcAft>
              <a:buClrTx/>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Arial" pitchFamily="34" charset="0"/>
            </a:endParaRPr>
          </a:p>
          <a:p>
            <a:pPr marL="342900" marR="0" lvl="0" indent="-342900" defTabSz="914400" eaLnBrk="1" fontAlgn="auto" latinLnBrk="0" hangingPunct="1">
              <a:lnSpc>
                <a:spcPct val="100000"/>
              </a:lnSpc>
              <a:spcBef>
                <a:spcPct val="20000"/>
              </a:spcBef>
              <a:spcAft>
                <a:spcPts val="0"/>
              </a:spcAft>
              <a:buClrTx/>
              <a:buSzTx/>
              <a:buFontTx/>
              <a:buNone/>
              <a:tabLst/>
              <a:defRPr/>
            </a:pPr>
            <a:br>
              <a:rPr kumimoji="0" lang="en-US" altLang="en-US" sz="4267" b="0" i="0" u="none" strike="noStrike" kern="0" cap="none" spc="0" normalizeH="0" baseline="0" noProof="0" dirty="0">
                <a:ln>
                  <a:noFill/>
                </a:ln>
                <a:solidFill>
                  <a:srgbClr val="000000"/>
                </a:solidFill>
                <a:effectLst/>
                <a:uLnTx/>
                <a:uFillTx/>
                <a:latin typeface="Arial" pitchFamily="34" charset="0"/>
              </a:rPr>
            </a:br>
            <a:endParaRPr kumimoji="0" lang="en-US" altLang="en-US" sz="4267" b="0" i="0" u="none" strike="noStrike" kern="0" cap="none" spc="0" normalizeH="0" baseline="0" noProof="0" dirty="0">
              <a:ln>
                <a:noFill/>
              </a:ln>
              <a:solidFill>
                <a:srgbClr val="000000"/>
              </a:solidFill>
              <a:effectLst/>
              <a:uLnTx/>
              <a:uFillTx/>
              <a:latin typeface="Arial" pitchFamily="34" charset="0"/>
            </a:endParaRPr>
          </a:p>
          <a:p>
            <a:pPr marL="342900" marR="0" lvl="0" indent="-342900" defTabSz="914400" eaLnBrk="1" fontAlgn="auto" latinLnBrk="0" hangingPunct="1">
              <a:lnSpc>
                <a:spcPct val="100000"/>
              </a:lnSpc>
              <a:spcBef>
                <a:spcPct val="20000"/>
              </a:spcBef>
              <a:spcAft>
                <a:spcPts val="0"/>
              </a:spcAft>
              <a:buClrTx/>
              <a:buSzTx/>
              <a:buFontTx/>
              <a:buChar char="•"/>
              <a:tabLst/>
              <a:defRPr/>
            </a:pPr>
            <a:endParaRPr kumimoji="0" lang="en-US" altLang="en-US" sz="4267" b="0" i="0" u="none" strike="noStrike" kern="0" cap="none" spc="0" normalizeH="0" baseline="0" noProof="0" dirty="0">
              <a:ln>
                <a:noFill/>
              </a:ln>
              <a:solidFill>
                <a:srgbClr val="000000"/>
              </a:solidFill>
              <a:effectLst/>
              <a:uLnTx/>
              <a:uFillTx/>
              <a:latin typeface="Arial" pitchFamily="34" charset="0"/>
            </a:endParaRPr>
          </a:p>
        </p:txBody>
      </p:sp>
      <p:sp>
        <p:nvSpPr>
          <p:cNvPr id="14" name="TextBox 2"/>
          <p:cNvSpPr txBox="1">
            <a:spLocks noChangeArrowheads="1"/>
          </p:cNvSpPr>
          <p:nvPr/>
        </p:nvSpPr>
        <p:spPr bwMode="auto">
          <a:xfrm>
            <a:off x="7149592" y="6267451"/>
            <a:ext cx="497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rPr>
              <a:t>Baeten et al. </a:t>
            </a:r>
            <a:r>
              <a:rPr kumimoji="0" lang="en-US" altLang="en-US" sz="1600" b="0" i="0" u="none" strike="noStrike" kern="0" cap="none" spc="0" normalizeH="0" baseline="0" noProof="0" dirty="0" err="1">
                <a:ln>
                  <a:noFill/>
                </a:ln>
                <a:solidFill>
                  <a:srgbClr val="000000"/>
                </a:solidFill>
                <a:effectLst/>
                <a:uLnTx/>
                <a:uFillTx/>
                <a:latin typeface="Arial" panose="020B0604020202020204" pitchFamily="34" charset="0"/>
              </a:rPr>
              <a:t>PLoS</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rPr>
              <a:t> Med (2016) and AIDS (2016)</a:t>
            </a:r>
          </a:p>
        </p:txBody>
      </p:sp>
      <p:graphicFrame>
        <p:nvGraphicFramePr>
          <p:cNvPr id="15" name="Chart 14" title="HIV INCIDENCE (per 100 person-years)"/>
          <p:cNvGraphicFramePr>
            <a:graphicFrameLocks/>
          </p:cNvGraphicFramePr>
          <p:nvPr>
            <p:extLst>
              <p:ext uri="{D42A27DB-BD31-4B8C-83A1-F6EECF244321}">
                <p14:modId xmlns:p14="http://schemas.microsoft.com/office/powerpoint/2010/main" val="2494364411"/>
              </p:ext>
            </p:extLst>
          </p:nvPr>
        </p:nvGraphicFramePr>
        <p:xfrm>
          <a:off x="5552927" y="931251"/>
          <a:ext cx="68072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6296955" y="5883399"/>
            <a:ext cx="2279791" cy="58477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EXPECTED</a:t>
            </a:r>
            <a:endParaRPr kumimoji="0" lang="en-US" sz="3200" b="0" i="0" u="none" strike="noStrike" kern="0" cap="none" spc="0" normalizeH="0" baseline="0" noProof="0" dirty="0">
              <a:ln>
                <a:noFill/>
              </a:ln>
              <a:solidFill>
                <a:prstClr val="black"/>
              </a:solidFill>
              <a:effectLst/>
              <a:uLnTx/>
              <a:uFillTx/>
              <a:latin typeface="Arial" charset="0"/>
              <a:cs typeface="Arial" charset="0"/>
            </a:endParaRPr>
          </a:p>
        </p:txBody>
      </p:sp>
      <p:sp>
        <p:nvSpPr>
          <p:cNvPr id="17" name="TextBox 16"/>
          <p:cNvSpPr txBox="1"/>
          <p:nvPr/>
        </p:nvSpPr>
        <p:spPr>
          <a:xfrm>
            <a:off x="5577234" y="3091516"/>
            <a:ext cx="3151825" cy="1323439"/>
          </a:xfrm>
          <a:prstGeom prst="rect">
            <a:avLst/>
          </a:prstGeom>
          <a:solidFill>
            <a:srgbClr val="89C348"/>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N=83.3 infections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incidence = 4.9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(95% CI 3.9-6.0)</a:t>
            </a:r>
          </a:p>
        </p:txBody>
      </p:sp>
      <p:sp>
        <p:nvSpPr>
          <p:cNvPr id="18" name="TextBox 17"/>
          <p:cNvSpPr txBox="1"/>
          <p:nvPr/>
        </p:nvSpPr>
        <p:spPr>
          <a:xfrm>
            <a:off x="9382011" y="5842911"/>
            <a:ext cx="2350323" cy="58477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OBSERVED</a:t>
            </a:r>
            <a:endParaRPr kumimoji="0" lang="en-US" sz="3200" b="0" i="0" u="none" strike="noStrike" kern="0" cap="none" spc="0" normalizeH="0" baseline="0" noProof="0" dirty="0">
              <a:ln>
                <a:noFill/>
              </a:ln>
              <a:solidFill>
                <a:prstClr val="black"/>
              </a:solidFill>
              <a:effectLst/>
              <a:uLnTx/>
              <a:uFillTx/>
              <a:latin typeface="Arial" charset="0"/>
              <a:cs typeface="Arial" charset="0"/>
            </a:endParaRPr>
          </a:p>
        </p:txBody>
      </p:sp>
      <p:sp>
        <p:nvSpPr>
          <p:cNvPr id="19" name="TextBox 18"/>
          <p:cNvSpPr txBox="1"/>
          <p:nvPr/>
        </p:nvSpPr>
        <p:spPr>
          <a:xfrm>
            <a:off x="9183303" y="4222046"/>
            <a:ext cx="2810385" cy="1323439"/>
          </a:xfrm>
          <a:prstGeom prst="rect">
            <a:avLst/>
          </a:prstGeom>
          <a:solidFill>
            <a:srgbClr val="89C348"/>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N=4 infections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incidence = 0.2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(95% CI 0.0-0.6)</a:t>
            </a:r>
          </a:p>
        </p:txBody>
      </p:sp>
      <p:sp>
        <p:nvSpPr>
          <p:cNvPr id="20" name="TextBox 19"/>
          <p:cNvSpPr txBox="1"/>
          <p:nvPr/>
        </p:nvSpPr>
        <p:spPr>
          <a:xfrm>
            <a:off x="9695262" y="3054175"/>
            <a:ext cx="1600200" cy="687239"/>
          </a:xfrm>
          <a:prstGeom prst="rect">
            <a:avLst/>
          </a:prstGeom>
          <a:noFill/>
          <a:ln w="38100">
            <a:noFill/>
          </a:ln>
        </p:spPr>
        <p:txBody>
          <a:bodyPr>
            <a:spAutoFit/>
          </a:bodyPr>
          <a:lstStyle/>
          <a:p>
            <a:pPr marL="0" marR="0" lvl="0" indent="0" algn="ctr" defTabSz="1018755"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black"/>
                </a:solidFill>
                <a:effectLst/>
                <a:uLnTx/>
                <a:uFillTx/>
              </a:rPr>
              <a:t>95% reduction </a:t>
            </a:r>
          </a:p>
          <a:p>
            <a:pPr marL="0" marR="0" lvl="0" indent="0" algn="ctr" defTabSz="1018755"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(95% CI 87-98%)</a:t>
            </a:r>
          </a:p>
          <a:p>
            <a:pPr marL="0" marR="0" lvl="0" indent="0" algn="ctr" defTabSz="1018755"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black"/>
                </a:solidFill>
                <a:effectLst/>
                <a:uLnTx/>
                <a:uFillTx/>
              </a:rPr>
              <a:t>P&lt;0.0001</a:t>
            </a:r>
          </a:p>
        </p:txBody>
      </p:sp>
      <p:sp>
        <p:nvSpPr>
          <p:cNvPr id="21" name="Down Arrow 20"/>
          <p:cNvSpPr/>
          <p:nvPr/>
        </p:nvSpPr>
        <p:spPr>
          <a:xfrm>
            <a:off x="9298388" y="2192161"/>
            <a:ext cx="2362200" cy="1854200"/>
          </a:xfrm>
          <a:prstGeom prst="downArrow">
            <a:avLst/>
          </a:prstGeom>
          <a:noFill/>
          <a:ln w="25400" cap="flat" cmpd="sng" algn="ctr">
            <a:solidFill>
              <a:srgbClr val="FF0000"/>
            </a:solidFill>
            <a:prstDash val="solid"/>
          </a:ln>
          <a:effectLst/>
        </p:spPr>
        <p:txBody>
          <a:bodyPr anchor="ctr"/>
          <a:lstStyle/>
          <a:p>
            <a:pPr algn="ctr" defTabSz="1018755" eaLnBrk="1" fontAlgn="auto" hangingPunct="1">
              <a:spcBef>
                <a:spcPts val="0"/>
              </a:spcBef>
              <a:spcAft>
                <a:spcPts val="0"/>
              </a:spcAft>
              <a:defRPr/>
            </a:pPr>
            <a:endParaRPr lang="en-US" sz="1600" kern="0">
              <a:solidFill>
                <a:prstClr val="white"/>
              </a:solidFill>
              <a:latin typeface="Calibri"/>
            </a:endParaRPr>
          </a:p>
        </p:txBody>
      </p:sp>
    </p:spTree>
    <p:extLst>
      <p:ext uri="{BB962C8B-B14F-4D97-AF65-F5344CB8AC3E}">
        <p14:creationId xmlns:p14="http://schemas.microsoft.com/office/powerpoint/2010/main" val="219949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6698"/>
            <a:ext cx="10363200" cy="1470025"/>
          </a:xfrm>
        </p:spPr>
        <p:txBody>
          <a:bodyPr/>
          <a:lstStyle/>
          <a:p>
            <a:r>
              <a:rPr lang="en-US" dirty="0"/>
              <a:t>Future Efficacy Trials for ARV-based Prevention</a:t>
            </a:r>
          </a:p>
        </p:txBody>
      </p:sp>
      <p:sp>
        <p:nvSpPr>
          <p:cNvPr id="3" name="Subtitle 2"/>
          <p:cNvSpPr>
            <a:spLocks noGrp="1"/>
          </p:cNvSpPr>
          <p:nvPr>
            <p:ph type="subTitle" idx="1"/>
          </p:nvPr>
        </p:nvSpPr>
        <p:spPr>
          <a:xfrm>
            <a:off x="1828800" y="3131308"/>
            <a:ext cx="8534400" cy="1323930"/>
          </a:xfrm>
        </p:spPr>
        <p:txBody>
          <a:bodyPr>
            <a:normAutofit/>
          </a:bodyPr>
          <a:lstStyle/>
          <a:p>
            <a:r>
              <a:rPr lang="en-US" altLang="en-US" b="1" dirty="0">
                <a:ea typeface="ヒラギノ角ゴ Pro W3" charset="-128"/>
              </a:rPr>
              <a:t>Deborah Donnell</a:t>
            </a:r>
          </a:p>
          <a:p>
            <a:r>
              <a:rPr lang="en-US" altLang="en-US" sz="2200" dirty="0">
                <a:ea typeface="ヒラギノ角ゴ Pro W3" charset="-128"/>
              </a:rPr>
              <a:t>Fred Hutchinson Cancer Research Center</a:t>
            </a:r>
          </a:p>
          <a:p>
            <a:r>
              <a:rPr lang="en-US" altLang="en-US" sz="2200" dirty="0">
                <a:ea typeface="ヒラギノ角ゴ Pro W3" charset="-128"/>
              </a:rPr>
              <a:t>Global Health, University of Washington , Seattle</a:t>
            </a: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F6693-3DEC-4412-9146-569BE1F9A618}"/>
              </a:ext>
            </a:extLst>
          </p:cNvPr>
          <p:cNvSpPr>
            <a:spLocks noGrp="1"/>
          </p:cNvSpPr>
          <p:nvPr>
            <p:ph type="title"/>
          </p:nvPr>
        </p:nvSpPr>
        <p:spPr/>
        <p:txBody>
          <a:bodyPr>
            <a:normAutofit/>
          </a:bodyPr>
          <a:lstStyle/>
          <a:p>
            <a:r>
              <a:rPr lang="en-US" b="1" dirty="0"/>
              <a:t>Conclusions</a:t>
            </a:r>
          </a:p>
        </p:txBody>
      </p:sp>
      <p:sp>
        <p:nvSpPr>
          <p:cNvPr id="5" name="Text Placeholder 4">
            <a:extLst>
              <a:ext uri="{FF2B5EF4-FFF2-40B4-BE49-F238E27FC236}">
                <a16:creationId xmlns:a16="http://schemas.microsoft.com/office/drawing/2014/main" id="{70DDABB2-C358-49A4-B094-2B1712CF7641}"/>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Challenge of advancing new products for prevention when existing products are very successful</a:t>
            </a:r>
          </a:p>
          <a:p>
            <a:pPr marL="457200" indent="-457200">
              <a:buFont typeface="Arial" panose="020B0604020202020204" pitchFamily="34" charset="0"/>
              <a:buChar char="•"/>
            </a:pPr>
            <a:r>
              <a:rPr lang="en-US" dirty="0"/>
              <a:t>For “mosaic effectiveness”: need community stakeholders, regulatory and scientists engaged in robust discussion of prevention needs to discern a path forward together</a:t>
            </a:r>
          </a:p>
          <a:p>
            <a:pPr marL="457200" indent="-457200">
              <a:buFont typeface="Arial" panose="020B0604020202020204" pitchFamily="34" charset="0"/>
              <a:buChar char="•"/>
            </a:pPr>
            <a:r>
              <a:rPr lang="en-US" dirty="0"/>
              <a:t>Explore innovative ideas for providing evidence of HIV exposure and HIV protection</a:t>
            </a:r>
          </a:p>
          <a:p>
            <a:pPr marL="457200" indent="-457200">
              <a:buFont typeface="Arial" panose="020B0604020202020204" pitchFamily="34" charset="0"/>
              <a:buChar char="•"/>
            </a:pPr>
            <a:r>
              <a:rPr lang="en-US" dirty="0"/>
              <a:t>Take advantage of available tools and invest in development of new tools for correlates of protection and correlates of HIV exposure</a:t>
            </a:r>
          </a:p>
        </p:txBody>
      </p:sp>
    </p:spTree>
    <p:extLst>
      <p:ext uri="{BB962C8B-B14F-4D97-AF65-F5344CB8AC3E}">
        <p14:creationId xmlns:p14="http://schemas.microsoft.com/office/powerpoint/2010/main" val="289537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r>
              <a:rPr lang="en-US" altLang="en-US">
                <a:ea typeface="ヒラギノ角ゴ Pro W3" charset="-128"/>
              </a:rPr>
              <a:t>Eras in HIV prevention</a:t>
            </a:r>
          </a:p>
        </p:txBody>
      </p:sp>
      <p:sp>
        <p:nvSpPr>
          <p:cNvPr id="22532" name="Slide Number Placeholder 3"/>
          <p:cNvSpPr>
            <a:spLocks noGrp="1"/>
          </p:cNvSpPr>
          <p:nvPr>
            <p:ph type="sldNum" sz="quarter" idx="4294967295"/>
          </p:nvPr>
        </p:nvSpPr>
        <p:spPr>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charset="-128"/>
              </a:defRPr>
            </a:lvl1pPr>
            <a:lvl2pPr marL="742950" indent="-285750">
              <a:defRPr sz="2400">
                <a:solidFill>
                  <a:schemeClr val="tx1"/>
                </a:solidFill>
                <a:latin typeface="Times New Roman" panose="02020603050405020304" pitchFamily="18" charset="0"/>
                <a:ea typeface="ヒラギノ角ゴ Pro W3" charset="-128"/>
              </a:defRPr>
            </a:lvl2pPr>
            <a:lvl3pPr marL="1143000" indent="-228600">
              <a:defRPr sz="2400">
                <a:solidFill>
                  <a:schemeClr val="tx1"/>
                </a:solidFill>
                <a:latin typeface="Times New Roman" panose="02020603050405020304" pitchFamily="18" charset="0"/>
                <a:ea typeface="ヒラギノ角ゴ Pro W3" charset="-128"/>
              </a:defRPr>
            </a:lvl3pPr>
            <a:lvl4pPr marL="1600200" indent="-228600">
              <a:defRPr sz="2400">
                <a:solidFill>
                  <a:schemeClr val="tx1"/>
                </a:solidFill>
                <a:latin typeface="Times New Roman" panose="02020603050405020304" pitchFamily="18" charset="0"/>
                <a:ea typeface="ヒラギノ角ゴ Pro W3" charset="-128"/>
              </a:defRPr>
            </a:lvl4pPr>
            <a:lvl5pPr marL="2057400" indent="-22860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fld id="{A88F0855-0D0A-4EE2-9C91-F3B985F73BD8}" type="slidenum">
              <a:rPr lang="en-US" altLang="en-US" sz="600">
                <a:latin typeface="Arial" panose="020B0604020202020204" pitchFamily="34" charset="0"/>
              </a:rPr>
              <a:pPr/>
              <a:t>3</a:t>
            </a:fld>
            <a:endParaRPr lang="en-US" altLang="en-US" sz="600">
              <a:latin typeface="Arial" panose="020B0604020202020204" pitchFamily="34" charset="0"/>
            </a:endParaRP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2468470712"/>
              </p:ext>
            </p:extLst>
          </p:nvPr>
        </p:nvGraphicFramePr>
        <p:xfrm>
          <a:off x="1131754" y="1160463"/>
          <a:ext cx="9567863" cy="5199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How will we advance new biomedical interventions?</a:t>
            </a:r>
          </a:p>
        </p:txBody>
      </p:sp>
      <p:sp>
        <p:nvSpPr>
          <p:cNvPr id="10" name="Content Placeholder 9"/>
          <p:cNvSpPr>
            <a:spLocks noGrp="1"/>
          </p:cNvSpPr>
          <p:nvPr>
            <p:ph sz="half" idx="1"/>
          </p:nvPr>
        </p:nvSpPr>
        <p:spPr>
          <a:xfrm>
            <a:off x="563863" y="1600202"/>
            <a:ext cx="5584182" cy="4525963"/>
          </a:xfrm>
        </p:spPr>
        <p:txBody>
          <a:bodyPr>
            <a:normAutofit/>
          </a:bodyPr>
          <a:lstStyle/>
          <a:p>
            <a:pPr marL="457200" indent="-457200">
              <a:buFont typeface="Arial" panose="020B0604020202020204" pitchFamily="34" charset="0"/>
              <a:buChar char="•"/>
            </a:pPr>
            <a:r>
              <a:rPr lang="en-US" sz="2400" dirty="0"/>
              <a:t>New oral ARVs for PrEP* </a:t>
            </a:r>
          </a:p>
          <a:p>
            <a:pPr marL="457200" indent="-457200">
              <a:buFont typeface="Arial" panose="020B0604020202020204" pitchFamily="34" charset="0"/>
              <a:buChar char="•"/>
            </a:pPr>
            <a:r>
              <a:rPr lang="en-US" sz="2400" dirty="0"/>
              <a:t>Rectal/Vaginal Microbicides</a:t>
            </a:r>
          </a:p>
          <a:p>
            <a:pPr marL="457200" indent="-457200">
              <a:buFont typeface="Arial" panose="020B0604020202020204" pitchFamily="34" charset="0"/>
              <a:buChar char="•"/>
            </a:pPr>
            <a:r>
              <a:rPr lang="en-US" sz="2400" dirty="0"/>
              <a:t>Vaginal Rings*</a:t>
            </a:r>
          </a:p>
          <a:p>
            <a:pPr marL="457200" indent="-457200">
              <a:buFont typeface="Arial" panose="020B0604020202020204" pitchFamily="34" charset="0"/>
              <a:buChar char="•"/>
            </a:pPr>
            <a:r>
              <a:rPr lang="en-US" sz="2400" dirty="0"/>
              <a:t>ARV-based long-acting injection (</a:t>
            </a:r>
            <a:r>
              <a:rPr lang="en-US" sz="2400" dirty="0">
                <a:solidFill>
                  <a:srgbClr val="FF0000"/>
                </a:solidFill>
              </a:rPr>
              <a:t>A</a:t>
            </a:r>
            <a:r>
              <a:rPr lang="en-US" sz="2400" dirty="0"/>
              <a:t>)</a:t>
            </a:r>
          </a:p>
          <a:p>
            <a:pPr marL="457200" indent="-457200">
              <a:buFont typeface="Arial" panose="020B0604020202020204" pitchFamily="34" charset="0"/>
              <a:buChar char="•"/>
            </a:pPr>
            <a:r>
              <a:rPr lang="en-US" sz="2400" dirty="0"/>
              <a:t>ARV-based implants</a:t>
            </a:r>
          </a:p>
          <a:p>
            <a:pPr marL="457200" indent="-457200">
              <a:buFont typeface="Arial" panose="020B0604020202020204" pitchFamily="34" charset="0"/>
              <a:buChar char="•"/>
            </a:pPr>
            <a:r>
              <a:rPr lang="en-US" sz="2400" dirty="0"/>
              <a:t>Broadly neutralizing antibodies (</a:t>
            </a:r>
            <a:r>
              <a:rPr lang="en-US" sz="2400" dirty="0">
                <a:solidFill>
                  <a:srgbClr val="FF0000"/>
                </a:solidFill>
              </a:rPr>
              <a:t>A</a:t>
            </a:r>
            <a:r>
              <a:rPr lang="en-US" sz="2400" dirty="0"/>
              <a:t>)</a:t>
            </a:r>
          </a:p>
          <a:p>
            <a:pPr marL="457200" indent="-457200">
              <a:buFont typeface="Arial" panose="020B0604020202020204" pitchFamily="34" charset="0"/>
              <a:buChar char="•"/>
            </a:pPr>
            <a:r>
              <a:rPr lang="en-US" sz="2400" dirty="0"/>
              <a:t>Vaccines (</a:t>
            </a:r>
            <a:r>
              <a:rPr lang="en-US" sz="2400" dirty="0">
                <a:solidFill>
                  <a:srgbClr val="FF0000"/>
                </a:solidFill>
              </a:rPr>
              <a:t>A</a:t>
            </a:r>
            <a:r>
              <a:rPr lang="en-US" sz="2400" dirty="0"/>
              <a:t>)</a:t>
            </a:r>
          </a:p>
          <a:p>
            <a:pPr marL="0" indent="0">
              <a:buNone/>
            </a:pPr>
            <a:r>
              <a:rPr lang="en-US" sz="2400" dirty="0"/>
              <a:t>    </a:t>
            </a:r>
          </a:p>
        </p:txBody>
      </p:sp>
      <p:sp>
        <p:nvSpPr>
          <p:cNvPr id="12" name="Content Placeholder 11"/>
          <p:cNvSpPr>
            <a:spLocks noGrp="1"/>
          </p:cNvSpPr>
          <p:nvPr>
            <p:ph sz="half" idx="2"/>
          </p:nvPr>
        </p:nvSpPr>
        <p:spPr/>
        <p:txBody>
          <a:bodyPr>
            <a:normAutofit/>
          </a:bodyPr>
          <a:lstStyle/>
          <a:p>
            <a:pPr marL="0" indent="0">
              <a:buNone/>
            </a:pPr>
            <a:r>
              <a:rPr lang="en-US" dirty="0"/>
              <a:t> </a:t>
            </a:r>
          </a:p>
        </p:txBody>
      </p:sp>
      <p:sp>
        <p:nvSpPr>
          <p:cNvPr id="9" name="Text Placeholder 8"/>
          <p:cNvSpPr>
            <a:spLocks noGrp="1"/>
          </p:cNvSpPr>
          <p:nvPr>
            <p:ph type="body" idx="4294967295"/>
          </p:nvPr>
        </p:nvSpPr>
        <p:spPr>
          <a:xfrm>
            <a:off x="695907" y="1098761"/>
            <a:ext cx="5157788" cy="823912"/>
          </a:xfrm>
        </p:spPr>
        <p:txBody>
          <a:bodyPr/>
          <a:lstStyle/>
          <a:p>
            <a:pPr marL="0" indent="0">
              <a:buNone/>
            </a:pPr>
            <a:r>
              <a:rPr lang="en-US" sz="2800" i="1" u="sng" dirty="0"/>
              <a:t>New agents for HIV prevention</a:t>
            </a:r>
          </a:p>
        </p:txBody>
      </p:sp>
      <p:sp>
        <p:nvSpPr>
          <p:cNvPr id="6" name="Rectangle 5">
            <a:extLst>
              <a:ext uri="{FF2B5EF4-FFF2-40B4-BE49-F238E27FC236}">
                <a16:creationId xmlns:a16="http://schemas.microsoft.com/office/drawing/2014/main" id="{4CC43BAF-663E-4FB8-95A3-6973A8E34A23}"/>
              </a:ext>
            </a:extLst>
          </p:cNvPr>
          <p:cNvSpPr/>
          <p:nvPr/>
        </p:nvSpPr>
        <p:spPr>
          <a:xfrm>
            <a:off x="925667" y="4903855"/>
            <a:ext cx="3041987" cy="707886"/>
          </a:xfrm>
          <a:prstGeom prst="rect">
            <a:avLst/>
          </a:prstGeom>
        </p:spPr>
        <p:txBody>
          <a:bodyPr wrap="none">
            <a:spAutoFit/>
          </a:bodyPr>
          <a:lstStyle/>
          <a:p>
            <a:r>
              <a:rPr lang="en-US" sz="2000" dirty="0">
                <a:latin typeface="Calibri" panose="020F0502020204030204" pitchFamily="34" charset="0"/>
                <a:cs typeface="Calibri" panose="020F0502020204030204" pitchFamily="34" charset="0"/>
              </a:rPr>
              <a:t>(</a:t>
            </a:r>
            <a:r>
              <a:rPr lang="en-US" sz="2000" dirty="0">
                <a:solidFill>
                  <a:srgbClr val="FF0000"/>
                </a:solidFill>
                <a:latin typeface="Calibri" panose="020F0502020204030204" pitchFamily="34" charset="0"/>
                <a:cs typeface="Calibri" panose="020F0502020204030204" pitchFamily="34" charset="0"/>
              </a:rPr>
              <a:t>A</a:t>
            </a:r>
            <a:r>
              <a:rPr lang="en-US" sz="2000" dirty="0">
                <a:latin typeface="Calibri" panose="020F0502020204030204" pitchFamily="34" charset="0"/>
                <a:cs typeface="Calibri" panose="020F0502020204030204" pitchFamily="34" charset="0"/>
              </a:rPr>
              <a:t>) Ongoing phase 3 trials</a:t>
            </a:r>
          </a:p>
          <a:p>
            <a:r>
              <a:rPr lang="en-US" sz="2000" dirty="0"/>
              <a:t>* At least one proven agent</a:t>
            </a:r>
            <a:endParaRPr lang="en-US" sz="20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B47E9385-99D2-4FE6-82D9-7E36A50F9EA8}"/>
              </a:ext>
            </a:extLst>
          </p:cNvPr>
          <p:cNvSpPr/>
          <p:nvPr/>
        </p:nvSpPr>
        <p:spPr bwMode="auto">
          <a:xfrm>
            <a:off x="5811517" y="1818808"/>
            <a:ext cx="5911910" cy="3401153"/>
          </a:xfrm>
          <a:prstGeom prst="rect">
            <a:avLst/>
          </a:prstGeom>
          <a:solidFill>
            <a:schemeClr val="tx1"/>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Text Placeholder 3">
            <a:extLst>
              <a:ext uri="{FF2B5EF4-FFF2-40B4-BE49-F238E27FC236}">
                <a16:creationId xmlns:a16="http://schemas.microsoft.com/office/drawing/2014/main" id="{FCB5B7B9-CF23-4D69-A1F0-143CEE723B78}"/>
              </a:ext>
            </a:extLst>
          </p:cNvPr>
          <p:cNvSpPr txBox="1">
            <a:spLocks/>
          </p:cNvSpPr>
          <p:nvPr/>
        </p:nvSpPr>
        <p:spPr bwMode="auto">
          <a:xfrm>
            <a:off x="6180013" y="2175804"/>
            <a:ext cx="5183188" cy="24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0" fontAlgn="base" hangingPunct="0">
              <a:lnSpc>
                <a:spcPts val="3600"/>
              </a:lnSpc>
              <a:spcBef>
                <a:spcPct val="20000"/>
              </a:spcBef>
              <a:spcAft>
                <a:spcPct val="0"/>
              </a:spcAft>
              <a:buClr>
                <a:schemeClr val="bg1"/>
              </a:buClr>
              <a:buNone/>
              <a:defRPr sz="2400" b="1">
                <a:solidFill>
                  <a:srgbClr val="1C3B61"/>
                </a:solidFill>
                <a:latin typeface="+mn-lt"/>
                <a:ea typeface="ヒラギノ角ゴ Pro W3" charset="0"/>
                <a:cs typeface="ヒラギノ角ゴ Pro W3" charset="0"/>
              </a:defRPr>
            </a:lvl1pPr>
            <a:lvl2pPr marL="457200" indent="0" algn="l" rtl="0" eaLnBrk="0" fontAlgn="base" hangingPunct="0">
              <a:spcBef>
                <a:spcPct val="20000"/>
              </a:spcBef>
              <a:spcAft>
                <a:spcPct val="0"/>
              </a:spcAft>
              <a:buClr>
                <a:schemeClr val="bg1"/>
              </a:buClr>
              <a:buSzPct val="90000"/>
              <a:buFont typeface="Times New Roman" panose="02020603050405020304" pitchFamily="18" charset="0"/>
              <a:buNone/>
              <a:defRPr sz="2000" b="1">
                <a:solidFill>
                  <a:srgbClr val="1C3B61"/>
                </a:solidFill>
                <a:latin typeface="+mn-lt"/>
                <a:ea typeface="ヒラギノ角ゴ Pro W3" charset="0"/>
                <a:cs typeface="ヒラギノ角ゴ Pro W3" charset="0"/>
              </a:defRPr>
            </a:lvl2pPr>
            <a:lvl3pPr marL="914400" indent="0" algn="l" rtl="0" eaLnBrk="0" fontAlgn="base" hangingPunct="0">
              <a:spcBef>
                <a:spcPct val="20000"/>
              </a:spcBef>
              <a:spcAft>
                <a:spcPct val="0"/>
              </a:spcAft>
              <a:buClr>
                <a:schemeClr val="bg1"/>
              </a:buClr>
              <a:buSzPct val="90000"/>
              <a:buNone/>
              <a:defRPr sz="1800" b="1">
                <a:solidFill>
                  <a:srgbClr val="1C3B61"/>
                </a:solidFill>
                <a:latin typeface="+mn-lt"/>
                <a:ea typeface="ヒラギノ角ゴ Pro W3" charset="0"/>
                <a:cs typeface="ヒラギノ角ゴ Pro W3" charset="0"/>
              </a:defRPr>
            </a:lvl3pPr>
            <a:lvl4pPr marL="1371600" indent="0" algn="l" rtl="0" eaLnBrk="0" fontAlgn="base" hangingPunct="0">
              <a:spcBef>
                <a:spcPct val="20000"/>
              </a:spcBef>
              <a:spcAft>
                <a:spcPct val="0"/>
              </a:spcAft>
              <a:buClr>
                <a:schemeClr val="bg1"/>
              </a:buClr>
              <a:buSzPct val="80000"/>
              <a:buFont typeface="Times New Roman" panose="02020603050405020304" pitchFamily="18" charset="0"/>
              <a:buNone/>
              <a:defRPr sz="1600" b="1">
                <a:solidFill>
                  <a:srgbClr val="1C3B61"/>
                </a:solidFill>
                <a:latin typeface="+mn-lt"/>
                <a:ea typeface="ヒラギノ角ゴ Pro W3" charset="0"/>
                <a:cs typeface="ヒラギノ角ゴ Pro W3" charset="0"/>
              </a:defRPr>
            </a:lvl4pPr>
            <a:lvl5pPr marL="1828800" indent="0" algn="l" rtl="0" eaLnBrk="0" fontAlgn="base" hangingPunct="0">
              <a:spcBef>
                <a:spcPct val="20000"/>
              </a:spcBef>
              <a:spcAft>
                <a:spcPct val="0"/>
              </a:spcAft>
              <a:buClr>
                <a:schemeClr val="bg1"/>
              </a:buClr>
              <a:buSzPct val="70000"/>
              <a:buNone/>
              <a:defRPr sz="1600" b="1">
                <a:solidFill>
                  <a:srgbClr val="1C3B61"/>
                </a:solidFill>
                <a:latin typeface="+mn-lt"/>
                <a:ea typeface="ヒラギノ角ゴ Pro W3" charset="0"/>
                <a:cs typeface="ヒラギノ角ゴ Pro W3" charset="0"/>
              </a:defRPr>
            </a:lvl5pPr>
            <a:lvl6pPr marL="2286000" indent="0" algn="l" rtl="0" fontAlgn="base">
              <a:spcBef>
                <a:spcPct val="20000"/>
              </a:spcBef>
              <a:spcAft>
                <a:spcPct val="0"/>
              </a:spcAft>
              <a:buClr>
                <a:schemeClr val="bg1"/>
              </a:buClr>
              <a:buSzPct val="70000"/>
              <a:buNone/>
              <a:defRPr sz="1600" b="1">
                <a:solidFill>
                  <a:schemeClr val="bg1"/>
                </a:solidFill>
                <a:latin typeface="+mn-lt"/>
              </a:defRPr>
            </a:lvl6pPr>
            <a:lvl7pPr marL="2743200" indent="0" algn="l" rtl="0" fontAlgn="base">
              <a:spcBef>
                <a:spcPct val="20000"/>
              </a:spcBef>
              <a:spcAft>
                <a:spcPct val="0"/>
              </a:spcAft>
              <a:buClr>
                <a:schemeClr val="bg1"/>
              </a:buClr>
              <a:buSzPct val="70000"/>
              <a:buNone/>
              <a:defRPr sz="1600" b="1">
                <a:solidFill>
                  <a:schemeClr val="bg1"/>
                </a:solidFill>
                <a:latin typeface="+mn-lt"/>
              </a:defRPr>
            </a:lvl7pPr>
            <a:lvl8pPr marL="3200400" indent="0" algn="l" rtl="0" fontAlgn="base">
              <a:spcBef>
                <a:spcPct val="20000"/>
              </a:spcBef>
              <a:spcAft>
                <a:spcPct val="0"/>
              </a:spcAft>
              <a:buClr>
                <a:schemeClr val="bg1"/>
              </a:buClr>
              <a:buSzPct val="70000"/>
              <a:buNone/>
              <a:defRPr sz="1600" b="1">
                <a:solidFill>
                  <a:schemeClr val="bg1"/>
                </a:solidFill>
                <a:latin typeface="+mn-lt"/>
              </a:defRPr>
            </a:lvl8pPr>
            <a:lvl9pPr marL="3657600" indent="0" algn="l" rtl="0" fontAlgn="base">
              <a:spcBef>
                <a:spcPct val="20000"/>
              </a:spcBef>
              <a:spcAft>
                <a:spcPct val="0"/>
              </a:spcAft>
              <a:buClr>
                <a:schemeClr val="bg1"/>
              </a:buClr>
              <a:buSzPct val="70000"/>
              <a:buNone/>
              <a:defRPr sz="1600" b="1">
                <a:solidFill>
                  <a:schemeClr val="bg1"/>
                </a:solidFill>
                <a:latin typeface="+mn-lt"/>
              </a:defRPr>
            </a:lvl9pPr>
          </a:lstStyle>
          <a:p>
            <a:r>
              <a:rPr lang="en-US" sz="3200" kern="0" dirty="0">
                <a:solidFill>
                  <a:schemeClr val="bg1"/>
                </a:solidFill>
              </a:rPr>
              <a:t>Goal</a:t>
            </a:r>
            <a:r>
              <a:rPr lang="en-US" kern="0" dirty="0">
                <a:solidFill>
                  <a:schemeClr val="bg2"/>
                </a:solidFill>
              </a:rPr>
              <a:t>: Generate credible evidence that a new agent prevents HIV</a:t>
            </a:r>
          </a:p>
          <a:p>
            <a:endParaRPr lang="en-US" kern="0" dirty="0">
              <a:solidFill>
                <a:schemeClr val="bg2"/>
              </a:solidFill>
            </a:endParaRPr>
          </a:p>
          <a:p>
            <a:r>
              <a:rPr lang="en-US" kern="0" dirty="0">
                <a:solidFill>
                  <a:schemeClr val="bg2"/>
                </a:solidFill>
              </a:rPr>
              <a:t>And they are useful, given existing proven prevention tools</a:t>
            </a:r>
          </a:p>
        </p:txBody>
      </p:sp>
    </p:spTree>
    <p:extLst>
      <p:ext uri="{BB962C8B-B14F-4D97-AF65-F5344CB8AC3E}">
        <p14:creationId xmlns:p14="http://schemas.microsoft.com/office/powerpoint/2010/main" val="83357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With an effective product, three choices in future RCTs</a:t>
            </a:r>
          </a:p>
        </p:txBody>
      </p:sp>
      <p:sp>
        <p:nvSpPr>
          <p:cNvPr id="3" name="Rectangle: Rounded Corners 2">
            <a:extLst>
              <a:ext uri="{FF2B5EF4-FFF2-40B4-BE49-F238E27FC236}">
                <a16:creationId xmlns:a16="http://schemas.microsoft.com/office/drawing/2014/main" id="{D35D2A90-DE1B-4754-9795-951056A448CD}"/>
              </a:ext>
            </a:extLst>
          </p:cNvPr>
          <p:cNvSpPr/>
          <p:nvPr/>
        </p:nvSpPr>
        <p:spPr bwMode="auto">
          <a:xfrm>
            <a:off x="8107450" y="1194105"/>
            <a:ext cx="3669924" cy="4862557"/>
          </a:xfrm>
          <a:prstGeom prst="roundRect">
            <a:avLst/>
          </a:prstGeom>
          <a:noFill/>
          <a:ln w="57150" cap="flat" cmpd="sng" algn="ctr">
            <a:solidFill>
              <a:schemeClr val="accent4"/>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8" name="Content Placeholder 1"/>
          <p:cNvGraphicFramePr>
            <a:graphicFrameLocks/>
          </p:cNvGraphicFramePr>
          <p:nvPr>
            <p:extLst>
              <p:ext uri="{D42A27DB-BD31-4B8C-83A1-F6EECF244321}">
                <p14:modId xmlns:p14="http://schemas.microsoft.com/office/powerpoint/2010/main" val="1919537841"/>
              </p:ext>
            </p:extLst>
          </p:nvPr>
        </p:nvGraphicFramePr>
        <p:xfrm>
          <a:off x="8184364" y="3445617"/>
          <a:ext cx="3497845" cy="207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1A2AD99-D8FF-4F35-937B-E42E323E2E12}"/>
              </a:ext>
            </a:extLst>
          </p:cNvPr>
          <p:cNvSpPr txBox="1"/>
          <p:nvPr/>
        </p:nvSpPr>
        <p:spPr>
          <a:xfrm>
            <a:off x="8319604" y="1459025"/>
            <a:ext cx="3054958" cy="1600438"/>
          </a:xfrm>
          <a:prstGeom prst="rect">
            <a:avLst/>
          </a:prstGeom>
          <a:noFill/>
        </p:spPr>
        <p:txBody>
          <a:bodyPr wrap="square" rtlCol="0">
            <a:spAutoFit/>
          </a:bodyPr>
          <a:lstStyle/>
          <a:p>
            <a:pPr marL="514350" indent="-514350">
              <a:buFont typeface="+mj-lt"/>
              <a:buAutoNum type="arabicPeriod" startAt="3"/>
            </a:pPr>
            <a:r>
              <a:rPr lang="en-US" sz="3200" dirty="0">
                <a:latin typeface="+mj-lt"/>
              </a:rPr>
              <a:t>Combine</a:t>
            </a:r>
          </a:p>
          <a:p>
            <a:r>
              <a:rPr lang="en-US" sz="2200" dirty="0">
                <a:latin typeface="+mj-lt"/>
              </a:rPr>
              <a:t>Compare existing prevention combined with EXP product</a:t>
            </a:r>
          </a:p>
        </p:txBody>
      </p:sp>
      <p:grpSp>
        <p:nvGrpSpPr>
          <p:cNvPr id="6" name="Group 5">
            <a:extLst>
              <a:ext uri="{FF2B5EF4-FFF2-40B4-BE49-F238E27FC236}">
                <a16:creationId xmlns:a16="http://schemas.microsoft.com/office/drawing/2014/main" id="{074D8F65-A913-4C56-B45D-7D604AA0B80A}"/>
              </a:ext>
            </a:extLst>
          </p:cNvPr>
          <p:cNvGrpSpPr/>
          <p:nvPr/>
        </p:nvGrpSpPr>
        <p:grpSpPr>
          <a:xfrm>
            <a:off x="390519" y="1230290"/>
            <a:ext cx="3669924" cy="4862557"/>
            <a:chOff x="4277405" y="1408628"/>
            <a:chExt cx="3669924" cy="4862557"/>
          </a:xfrm>
        </p:grpSpPr>
        <p:graphicFrame>
          <p:nvGraphicFramePr>
            <p:cNvPr id="15" name="Content Placeholder 1"/>
            <p:cNvGraphicFramePr>
              <a:graphicFrameLocks/>
            </p:cNvGraphicFramePr>
            <p:nvPr>
              <p:extLst>
                <p:ext uri="{D42A27DB-BD31-4B8C-83A1-F6EECF244321}">
                  <p14:modId xmlns:p14="http://schemas.microsoft.com/office/powerpoint/2010/main" val="3680916830"/>
                </p:ext>
              </p:extLst>
            </p:nvPr>
          </p:nvGraphicFramePr>
          <p:xfrm>
            <a:off x="4410892" y="3661569"/>
            <a:ext cx="3511060" cy="20726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Rounded Corners 15">
              <a:extLst>
                <a:ext uri="{FF2B5EF4-FFF2-40B4-BE49-F238E27FC236}">
                  <a16:creationId xmlns:a16="http://schemas.microsoft.com/office/drawing/2014/main" id="{E624D58D-111F-4BA4-90F8-6D72FB311863}"/>
                </a:ext>
              </a:extLst>
            </p:cNvPr>
            <p:cNvSpPr/>
            <p:nvPr/>
          </p:nvSpPr>
          <p:spPr bwMode="auto">
            <a:xfrm>
              <a:off x="4277405" y="1408628"/>
              <a:ext cx="3669924" cy="4862557"/>
            </a:xfrm>
            <a:prstGeom prst="roundRect">
              <a:avLst/>
            </a:prstGeom>
            <a:noFill/>
            <a:ln w="57150" cap="flat" cmpd="sng" algn="ctr">
              <a:solidFill>
                <a:schemeClr val="accent4"/>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a:extLst>
                <a:ext uri="{FF2B5EF4-FFF2-40B4-BE49-F238E27FC236}">
                  <a16:creationId xmlns:a16="http://schemas.microsoft.com/office/drawing/2014/main" id="{075515C0-F4A0-48D6-B7B1-83453BBF8517}"/>
                </a:ext>
              </a:extLst>
            </p:cNvPr>
            <p:cNvSpPr txBox="1"/>
            <p:nvPr/>
          </p:nvSpPr>
          <p:spPr>
            <a:xfrm>
              <a:off x="4315727" y="1673552"/>
              <a:ext cx="3568645" cy="1538883"/>
            </a:xfrm>
            <a:prstGeom prst="rect">
              <a:avLst/>
            </a:prstGeom>
            <a:noFill/>
          </p:spPr>
          <p:txBody>
            <a:bodyPr wrap="square" rtlCol="0">
              <a:spAutoFit/>
            </a:bodyPr>
            <a:lstStyle/>
            <a:p>
              <a:pPr marL="514350" indent="-514350">
                <a:buFont typeface="+mj-lt"/>
                <a:buAutoNum type="arabicPeriod"/>
              </a:pPr>
              <a:r>
                <a:rPr lang="en-US" sz="2800" dirty="0">
                  <a:latin typeface="+mj-lt"/>
                </a:rPr>
                <a:t>Compare</a:t>
              </a:r>
            </a:p>
            <a:p>
              <a:r>
                <a:rPr lang="en-US" sz="2200" dirty="0">
                  <a:latin typeface="+mj-lt"/>
                </a:rPr>
                <a:t>Compare proven prevention (STD) to experimental agent (EXP)</a:t>
              </a:r>
            </a:p>
          </p:txBody>
        </p:sp>
      </p:grpSp>
      <p:grpSp>
        <p:nvGrpSpPr>
          <p:cNvPr id="9" name="Group 8">
            <a:extLst>
              <a:ext uri="{FF2B5EF4-FFF2-40B4-BE49-F238E27FC236}">
                <a16:creationId xmlns:a16="http://schemas.microsoft.com/office/drawing/2014/main" id="{E301C57A-705D-4031-9B72-8EE348C02D91}"/>
              </a:ext>
            </a:extLst>
          </p:cNvPr>
          <p:cNvGrpSpPr/>
          <p:nvPr/>
        </p:nvGrpSpPr>
        <p:grpSpPr>
          <a:xfrm>
            <a:off x="4219540" y="1230289"/>
            <a:ext cx="3669924" cy="4862557"/>
            <a:chOff x="8131557" y="1408628"/>
            <a:chExt cx="3669924" cy="4862557"/>
          </a:xfrm>
        </p:grpSpPr>
        <p:grpSp>
          <p:nvGrpSpPr>
            <p:cNvPr id="2" name="Group 1"/>
            <p:cNvGrpSpPr/>
            <p:nvPr/>
          </p:nvGrpSpPr>
          <p:grpSpPr>
            <a:xfrm>
              <a:off x="8218361" y="3690788"/>
              <a:ext cx="3494997" cy="1938991"/>
              <a:chOff x="5135955" y="4030040"/>
              <a:chExt cx="3657600" cy="1283145"/>
            </a:xfrm>
          </p:grpSpPr>
          <p:sp>
            <p:nvSpPr>
              <p:cNvPr id="13" name="Rounded Rectangle 12"/>
              <p:cNvSpPr/>
              <p:nvPr/>
            </p:nvSpPr>
            <p:spPr>
              <a:xfrm>
                <a:off x="5151097" y="4153576"/>
                <a:ext cx="3642458" cy="986973"/>
              </a:xfrm>
              <a:prstGeom prst="roundRect">
                <a:avLst/>
              </a:prstGeom>
              <a:blipFill rotWithShape="1">
                <a:blip r:embed="rId13"/>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aphicFrame>
            <p:nvGraphicFramePr>
              <p:cNvPr id="14" name="Content Placeholder 1"/>
              <p:cNvGraphicFramePr>
                <a:graphicFrameLocks/>
              </p:cNvGraphicFramePr>
              <p:nvPr>
                <p:extLst>
                  <p:ext uri="{D42A27DB-BD31-4B8C-83A1-F6EECF244321}">
                    <p14:modId xmlns:p14="http://schemas.microsoft.com/office/powerpoint/2010/main" val="416688104"/>
                  </p:ext>
                </p:extLst>
              </p:nvPr>
            </p:nvGraphicFramePr>
            <p:xfrm>
              <a:off x="5135955" y="4030040"/>
              <a:ext cx="3657600" cy="128314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17" name="Rectangle: Rounded Corners 16">
              <a:extLst>
                <a:ext uri="{FF2B5EF4-FFF2-40B4-BE49-F238E27FC236}">
                  <a16:creationId xmlns:a16="http://schemas.microsoft.com/office/drawing/2014/main" id="{F915A603-C828-4C7E-A630-538EE614A53D}"/>
                </a:ext>
              </a:extLst>
            </p:cNvPr>
            <p:cNvSpPr/>
            <p:nvPr/>
          </p:nvSpPr>
          <p:spPr bwMode="auto">
            <a:xfrm>
              <a:off x="8131557" y="1408628"/>
              <a:ext cx="3669924" cy="4862557"/>
            </a:xfrm>
            <a:prstGeom prst="roundRect">
              <a:avLst/>
            </a:prstGeom>
            <a:noFill/>
            <a:ln w="57150" cap="flat" cmpd="sng" algn="ctr">
              <a:solidFill>
                <a:schemeClr val="accent4"/>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TextBox 18">
              <a:extLst>
                <a:ext uri="{FF2B5EF4-FFF2-40B4-BE49-F238E27FC236}">
                  <a16:creationId xmlns:a16="http://schemas.microsoft.com/office/drawing/2014/main" id="{B3603FEC-89D3-47ED-AC32-05C1388EEF86}"/>
                </a:ext>
              </a:extLst>
            </p:cNvPr>
            <p:cNvSpPr txBox="1"/>
            <p:nvPr/>
          </p:nvSpPr>
          <p:spPr>
            <a:xfrm>
              <a:off x="8439040" y="1673551"/>
              <a:ext cx="3054958" cy="1938992"/>
            </a:xfrm>
            <a:prstGeom prst="rect">
              <a:avLst/>
            </a:prstGeom>
            <a:noFill/>
          </p:spPr>
          <p:txBody>
            <a:bodyPr wrap="square" rtlCol="0">
              <a:spAutoFit/>
            </a:bodyPr>
            <a:lstStyle/>
            <a:p>
              <a:pPr marL="514350" indent="-514350">
                <a:buFont typeface="+mj-lt"/>
                <a:buAutoNum type="arabicPeriod" startAt="2"/>
              </a:pPr>
              <a:r>
                <a:rPr lang="en-US" sz="3200" dirty="0">
                  <a:latin typeface="+mj-lt"/>
                </a:rPr>
                <a:t>Layer</a:t>
              </a:r>
            </a:p>
            <a:p>
              <a:r>
                <a:rPr lang="en-US" sz="2200" dirty="0">
                  <a:latin typeface="+mj-lt"/>
                </a:rPr>
                <a:t>Compare EXP to placebo (PBO) layered with use of proven prevention </a:t>
              </a:r>
            </a:p>
          </p:txBody>
        </p:sp>
      </p:grpSp>
    </p:spTree>
    <p:extLst>
      <p:ext uri="{BB962C8B-B14F-4D97-AF65-F5344CB8AC3E}">
        <p14:creationId xmlns:p14="http://schemas.microsoft.com/office/powerpoint/2010/main" val="416156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With an effective product, three choices in future RCTs</a:t>
            </a:r>
          </a:p>
        </p:txBody>
      </p:sp>
      <p:sp>
        <p:nvSpPr>
          <p:cNvPr id="3" name="Rectangle: Rounded Corners 2">
            <a:extLst>
              <a:ext uri="{FF2B5EF4-FFF2-40B4-BE49-F238E27FC236}">
                <a16:creationId xmlns:a16="http://schemas.microsoft.com/office/drawing/2014/main" id="{D35D2A90-DE1B-4754-9795-951056A448CD}"/>
              </a:ext>
            </a:extLst>
          </p:cNvPr>
          <p:cNvSpPr/>
          <p:nvPr/>
        </p:nvSpPr>
        <p:spPr bwMode="auto">
          <a:xfrm>
            <a:off x="8107450" y="1194105"/>
            <a:ext cx="3669924" cy="4862557"/>
          </a:xfrm>
          <a:prstGeom prst="roundRect">
            <a:avLst/>
          </a:prstGeom>
          <a:noFill/>
          <a:ln w="57150" cap="flat" cmpd="sng" algn="ctr">
            <a:solidFill>
              <a:schemeClr val="accent4"/>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8" name="Content Placeholder 1"/>
          <p:cNvGraphicFramePr>
            <a:graphicFrameLocks/>
          </p:cNvGraphicFramePr>
          <p:nvPr>
            <p:extLst/>
          </p:nvPr>
        </p:nvGraphicFramePr>
        <p:xfrm>
          <a:off x="8184364" y="3445617"/>
          <a:ext cx="3497845" cy="207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1A2AD99-D8FF-4F35-937B-E42E323E2E12}"/>
              </a:ext>
            </a:extLst>
          </p:cNvPr>
          <p:cNvSpPr txBox="1"/>
          <p:nvPr/>
        </p:nvSpPr>
        <p:spPr>
          <a:xfrm>
            <a:off x="8319604" y="1459025"/>
            <a:ext cx="3054958" cy="1600438"/>
          </a:xfrm>
          <a:prstGeom prst="rect">
            <a:avLst/>
          </a:prstGeom>
          <a:noFill/>
        </p:spPr>
        <p:txBody>
          <a:bodyPr wrap="square" rtlCol="0">
            <a:spAutoFit/>
          </a:bodyPr>
          <a:lstStyle/>
          <a:p>
            <a:pPr marL="514350" indent="-514350">
              <a:buFont typeface="+mj-lt"/>
              <a:buAutoNum type="arabicPeriod" startAt="3"/>
            </a:pPr>
            <a:r>
              <a:rPr lang="en-US" sz="3200" dirty="0">
                <a:latin typeface="+mj-lt"/>
              </a:rPr>
              <a:t>Combine</a:t>
            </a:r>
          </a:p>
          <a:p>
            <a:r>
              <a:rPr lang="en-US" sz="2200" dirty="0">
                <a:latin typeface="+mj-lt"/>
              </a:rPr>
              <a:t>Compare existing prevention combined with EXP product</a:t>
            </a:r>
          </a:p>
        </p:txBody>
      </p:sp>
      <p:grpSp>
        <p:nvGrpSpPr>
          <p:cNvPr id="6" name="Group 5">
            <a:extLst>
              <a:ext uri="{FF2B5EF4-FFF2-40B4-BE49-F238E27FC236}">
                <a16:creationId xmlns:a16="http://schemas.microsoft.com/office/drawing/2014/main" id="{074D8F65-A913-4C56-B45D-7D604AA0B80A}"/>
              </a:ext>
            </a:extLst>
          </p:cNvPr>
          <p:cNvGrpSpPr/>
          <p:nvPr/>
        </p:nvGrpSpPr>
        <p:grpSpPr>
          <a:xfrm>
            <a:off x="390519" y="1230290"/>
            <a:ext cx="3669924" cy="4862557"/>
            <a:chOff x="4277405" y="1408628"/>
            <a:chExt cx="3669924" cy="4862557"/>
          </a:xfrm>
        </p:grpSpPr>
        <p:graphicFrame>
          <p:nvGraphicFramePr>
            <p:cNvPr id="15" name="Content Placeholder 1"/>
            <p:cNvGraphicFramePr>
              <a:graphicFrameLocks/>
            </p:cNvGraphicFramePr>
            <p:nvPr>
              <p:extLst/>
            </p:nvPr>
          </p:nvGraphicFramePr>
          <p:xfrm>
            <a:off x="4410892" y="3661569"/>
            <a:ext cx="3511060" cy="20726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Rounded Corners 15">
              <a:extLst>
                <a:ext uri="{FF2B5EF4-FFF2-40B4-BE49-F238E27FC236}">
                  <a16:creationId xmlns:a16="http://schemas.microsoft.com/office/drawing/2014/main" id="{E624D58D-111F-4BA4-90F8-6D72FB311863}"/>
                </a:ext>
              </a:extLst>
            </p:cNvPr>
            <p:cNvSpPr/>
            <p:nvPr/>
          </p:nvSpPr>
          <p:spPr bwMode="auto">
            <a:xfrm>
              <a:off x="4277405" y="1408628"/>
              <a:ext cx="3669924" cy="4862557"/>
            </a:xfrm>
            <a:prstGeom prst="roundRect">
              <a:avLst/>
            </a:prstGeom>
            <a:noFill/>
            <a:ln w="57150" cap="flat" cmpd="sng" algn="ctr">
              <a:solidFill>
                <a:schemeClr val="accent4"/>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a:extLst>
                <a:ext uri="{FF2B5EF4-FFF2-40B4-BE49-F238E27FC236}">
                  <a16:creationId xmlns:a16="http://schemas.microsoft.com/office/drawing/2014/main" id="{075515C0-F4A0-48D6-B7B1-83453BBF8517}"/>
                </a:ext>
              </a:extLst>
            </p:cNvPr>
            <p:cNvSpPr txBox="1"/>
            <p:nvPr/>
          </p:nvSpPr>
          <p:spPr>
            <a:xfrm>
              <a:off x="4315727" y="1673552"/>
              <a:ext cx="3568645" cy="1538883"/>
            </a:xfrm>
            <a:prstGeom prst="rect">
              <a:avLst/>
            </a:prstGeom>
            <a:noFill/>
          </p:spPr>
          <p:txBody>
            <a:bodyPr wrap="square" rtlCol="0">
              <a:spAutoFit/>
            </a:bodyPr>
            <a:lstStyle/>
            <a:p>
              <a:pPr marL="514350" indent="-514350">
                <a:buFont typeface="+mj-lt"/>
                <a:buAutoNum type="arabicPeriod"/>
              </a:pPr>
              <a:r>
                <a:rPr lang="en-US" sz="2800" dirty="0">
                  <a:latin typeface="+mj-lt"/>
                </a:rPr>
                <a:t>Compare</a:t>
              </a:r>
            </a:p>
            <a:p>
              <a:r>
                <a:rPr lang="en-US" sz="2200" dirty="0">
                  <a:latin typeface="+mj-lt"/>
                </a:rPr>
                <a:t>Compare proven prevention (STD) to experimental agent (EXP)</a:t>
              </a:r>
            </a:p>
          </p:txBody>
        </p:sp>
      </p:grpSp>
      <p:grpSp>
        <p:nvGrpSpPr>
          <p:cNvPr id="9" name="Group 8">
            <a:extLst>
              <a:ext uri="{FF2B5EF4-FFF2-40B4-BE49-F238E27FC236}">
                <a16:creationId xmlns:a16="http://schemas.microsoft.com/office/drawing/2014/main" id="{E301C57A-705D-4031-9B72-8EE348C02D91}"/>
              </a:ext>
            </a:extLst>
          </p:cNvPr>
          <p:cNvGrpSpPr/>
          <p:nvPr/>
        </p:nvGrpSpPr>
        <p:grpSpPr>
          <a:xfrm>
            <a:off x="4219540" y="1230289"/>
            <a:ext cx="3669924" cy="4862557"/>
            <a:chOff x="8131557" y="1408628"/>
            <a:chExt cx="3669924" cy="4862557"/>
          </a:xfrm>
        </p:grpSpPr>
        <p:grpSp>
          <p:nvGrpSpPr>
            <p:cNvPr id="2" name="Group 1"/>
            <p:cNvGrpSpPr/>
            <p:nvPr/>
          </p:nvGrpSpPr>
          <p:grpSpPr>
            <a:xfrm>
              <a:off x="8218361" y="3690788"/>
              <a:ext cx="3494997" cy="1938991"/>
              <a:chOff x="5135955" y="4030040"/>
              <a:chExt cx="3657600" cy="1283145"/>
            </a:xfrm>
          </p:grpSpPr>
          <p:sp>
            <p:nvSpPr>
              <p:cNvPr id="13" name="Rounded Rectangle 12"/>
              <p:cNvSpPr/>
              <p:nvPr/>
            </p:nvSpPr>
            <p:spPr>
              <a:xfrm>
                <a:off x="5151097" y="4153576"/>
                <a:ext cx="3642458" cy="986973"/>
              </a:xfrm>
              <a:prstGeom prst="roundRect">
                <a:avLst/>
              </a:prstGeom>
              <a:blipFill rotWithShape="1">
                <a:blip r:embed="rId13"/>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aphicFrame>
            <p:nvGraphicFramePr>
              <p:cNvPr id="14" name="Content Placeholder 1"/>
              <p:cNvGraphicFramePr>
                <a:graphicFrameLocks/>
              </p:cNvGraphicFramePr>
              <p:nvPr>
                <p:extLst/>
              </p:nvPr>
            </p:nvGraphicFramePr>
            <p:xfrm>
              <a:off x="5135955" y="4030040"/>
              <a:ext cx="3657600" cy="128314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17" name="Rectangle: Rounded Corners 16">
              <a:extLst>
                <a:ext uri="{FF2B5EF4-FFF2-40B4-BE49-F238E27FC236}">
                  <a16:creationId xmlns:a16="http://schemas.microsoft.com/office/drawing/2014/main" id="{F915A603-C828-4C7E-A630-538EE614A53D}"/>
                </a:ext>
              </a:extLst>
            </p:cNvPr>
            <p:cNvSpPr/>
            <p:nvPr/>
          </p:nvSpPr>
          <p:spPr bwMode="auto">
            <a:xfrm>
              <a:off x="8131557" y="1408628"/>
              <a:ext cx="3669924" cy="4862557"/>
            </a:xfrm>
            <a:prstGeom prst="roundRect">
              <a:avLst/>
            </a:prstGeom>
            <a:noFill/>
            <a:ln w="57150" cap="flat" cmpd="sng" algn="ctr">
              <a:solidFill>
                <a:schemeClr val="accent4"/>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TextBox 18">
              <a:extLst>
                <a:ext uri="{FF2B5EF4-FFF2-40B4-BE49-F238E27FC236}">
                  <a16:creationId xmlns:a16="http://schemas.microsoft.com/office/drawing/2014/main" id="{B3603FEC-89D3-47ED-AC32-05C1388EEF86}"/>
                </a:ext>
              </a:extLst>
            </p:cNvPr>
            <p:cNvSpPr txBox="1"/>
            <p:nvPr/>
          </p:nvSpPr>
          <p:spPr>
            <a:xfrm>
              <a:off x="8439040" y="1673551"/>
              <a:ext cx="3054958" cy="1938992"/>
            </a:xfrm>
            <a:prstGeom prst="rect">
              <a:avLst/>
            </a:prstGeom>
            <a:noFill/>
          </p:spPr>
          <p:txBody>
            <a:bodyPr wrap="square" rtlCol="0">
              <a:spAutoFit/>
            </a:bodyPr>
            <a:lstStyle/>
            <a:p>
              <a:pPr marL="514350" indent="-514350">
                <a:buFont typeface="+mj-lt"/>
                <a:buAutoNum type="arabicPeriod" startAt="2"/>
              </a:pPr>
              <a:r>
                <a:rPr lang="en-US" sz="3200" dirty="0">
                  <a:latin typeface="+mj-lt"/>
                </a:rPr>
                <a:t>Layer</a:t>
              </a:r>
            </a:p>
            <a:p>
              <a:r>
                <a:rPr lang="en-US" sz="2200" dirty="0">
                  <a:latin typeface="+mj-lt"/>
                </a:rPr>
                <a:t>Compare EXP to placebo (PBO) layered with use of proven prevention </a:t>
              </a:r>
            </a:p>
          </p:txBody>
        </p:sp>
      </p:grpSp>
      <p:sp>
        <p:nvSpPr>
          <p:cNvPr id="20" name="Rectangle: Rounded Corners 19">
            <a:extLst>
              <a:ext uri="{FF2B5EF4-FFF2-40B4-BE49-F238E27FC236}">
                <a16:creationId xmlns:a16="http://schemas.microsoft.com/office/drawing/2014/main" id="{80CD865B-816F-430F-B756-FEF6FE17AB78}"/>
              </a:ext>
            </a:extLst>
          </p:cNvPr>
          <p:cNvSpPr/>
          <p:nvPr/>
        </p:nvSpPr>
        <p:spPr bwMode="auto">
          <a:xfrm>
            <a:off x="524006" y="3029891"/>
            <a:ext cx="3220765" cy="2829910"/>
          </a:xfrm>
          <a:prstGeom prst="roundRect">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t" anchorCtr="0" compatLnSpc="1">
            <a:prstTxWarp prst="textNoShape">
              <a:avLst/>
            </a:prstTxWarp>
          </a:bodyPr>
          <a:lstStyle/>
          <a:p>
            <a:endParaRPr lang="en-US" sz="2000" dirty="0">
              <a:solidFill>
                <a:schemeClr val="accent3"/>
              </a:solidFill>
            </a:endParaRPr>
          </a:p>
          <a:p>
            <a:r>
              <a:rPr lang="en-US" sz="2000" b="1" u="sng" dirty="0">
                <a:solidFill>
                  <a:schemeClr val="accent3"/>
                </a:solidFill>
              </a:rPr>
              <a:t>ARV-based</a:t>
            </a:r>
          </a:p>
          <a:p>
            <a:r>
              <a:rPr lang="en-US" sz="2000" dirty="0">
                <a:solidFill>
                  <a:schemeClr val="accent3"/>
                </a:solidFill>
              </a:rPr>
              <a:t>Discover:</a:t>
            </a:r>
          </a:p>
          <a:p>
            <a:r>
              <a:rPr lang="en-US" sz="2000" dirty="0">
                <a:solidFill>
                  <a:schemeClr val="bg1"/>
                </a:solidFill>
              </a:rPr>
              <a:t>FDF/FTC vs F/TAF</a:t>
            </a:r>
          </a:p>
          <a:p>
            <a:endParaRPr lang="en-US" sz="2000" dirty="0">
              <a:solidFill>
                <a:schemeClr val="accent3"/>
              </a:solidFill>
            </a:endParaRPr>
          </a:p>
          <a:p>
            <a:r>
              <a:rPr lang="en-US" sz="2000" dirty="0">
                <a:solidFill>
                  <a:schemeClr val="accent3"/>
                </a:solidFill>
              </a:rPr>
              <a:t>HPTN 083/084:</a:t>
            </a:r>
          </a:p>
          <a:p>
            <a:r>
              <a:rPr lang="en-US" sz="2000" dirty="0">
                <a:solidFill>
                  <a:schemeClr val="bg1"/>
                </a:solidFill>
              </a:rPr>
              <a:t>CAB-LA vs TDF/FTC</a:t>
            </a:r>
          </a:p>
        </p:txBody>
      </p:sp>
      <p:sp>
        <p:nvSpPr>
          <p:cNvPr id="21" name="Rectangle: Rounded Corners 20">
            <a:extLst>
              <a:ext uri="{FF2B5EF4-FFF2-40B4-BE49-F238E27FC236}">
                <a16:creationId xmlns:a16="http://schemas.microsoft.com/office/drawing/2014/main" id="{43264EE7-801C-4944-9EC6-3D8E948F5E0E}"/>
              </a:ext>
            </a:extLst>
          </p:cNvPr>
          <p:cNvSpPr/>
          <p:nvPr/>
        </p:nvSpPr>
        <p:spPr bwMode="auto">
          <a:xfrm>
            <a:off x="4484030" y="2938003"/>
            <a:ext cx="3220765" cy="3013686"/>
          </a:xfrm>
          <a:prstGeom prst="roundRect">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t" anchorCtr="0" compatLnSpc="1">
            <a:prstTxWarp prst="textNoShape">
              <a:avLst/>
            </a:prstTxWarp>
          </a:bodyPr>
          <a:lstStyle/>
          <a:p>
            <a:r>
              <a:rPr lang="en-US" sz="2000" dirty="0">
                <a:solidFill>
                  <a:schemeClr val="accent3"/>
                </a:solidFill>
              </a:rPr>
              <a:t>AMP: </a:t>
            </a:r>
            <a:r>
              <a:rPr lang="en-US" sz="2000" b="1" u="sng" dirty="0" err="1">
                <a:solidFill>
                  <a:schemeClr val="accent3"/>
                </a:solidFill>
              </a:rPr>
              <a:t>bnAb</a:t>
            </a:r>
            <a:endParaRPr lang="en-US" sz="2000" b="1" u="sng" dirty="0">
              <a:solidFill>
                <a:schemeClr val="accent3"/>
              </a:solidFill>
            </a:endParaRPr>
          </a:p>
          <a:p>
            <a:r>
              <a:rPr lang="en-US" sz="2000" dirty="0">
                <a:solidFill>
                  <a:schemeClr val="bg1"/>
                </a:solidFill>
              </a:rPr>
              <a:t>VRC01 </a:t>
            </a:r>
          </a:p>
          <a:p>
            <a:endParaRPr lang="en-US" sz="1050" dirty="0">
              <a:solidFill>
                <a:schemeClr val="accent3"/>
              </a:solidFill>
            </a:endParaRPr>
          </a:p>
          <a:p>
            <a:r>
              <a:rPr lang="en-US" sz="2000" dirty="0">
                <a:solidFill>
                  <a:schemeClr val="accent3"/>
                </a:solidFill>
              </a:rPr>
              <a:t>HVTN 702: </a:t>
            </a:r>
            <a:r>
              <a:rPr lang="en-US" sz="2000" b="1" u="sng" dirty="0">
                <a:solidFill>
                  <a:schemeClr val="accent3"/>
                </a:solidFill>
              </a:rPr>
              <a:t>Vaccine</a:t>
            </a:r>
          </a:p>
          <a:p>
            <a:r>
              <a:rPr lang="en-US" sz="2000" dirty="0">
                <a:latin typeface="Arial Narrow" panose="020B0606020202030204" pitchFamily="34" charset="0"/>
              </a:rPr>
              <a:t>ALVAC-HIV+ gp120/MF59</a:t>
            </a:r>
          </a:p>
          <a:p>
            <a:r>
              <a:rPr lang="en-US" sz="1100" dirty="0">
                <a:latin typeface="Arial Narrow" panose="020B0606020202030204" pitchFamily="34" charset="0"/>
              </a:rPr>
              <a:t> </a:t>
            </a:r>
            <a:endParaRPr lang="en-US" sz="1100" dirty="0">
              <a:solidFill>
                <a:schemeClr val="accent3"/>
              </a:solidFill>
              <a:latin typeface="Arial Narrow" panose="020B0606020202030204" pitchFamily="34" charset="0"/>
            </a:endParaRPr>
          </a:p>
          <a:p>
            <a:r>
              <a:rPr lang="en-US" sz="2000" dirty="0">
                <a:solidFill>
                  <a:schemeClr val="accent3"/>
                </a:solidFill>
              </a:rPr>
              <a:t>HVTN 705: </a:t>
            </a:r>
            <a:r>
              <a:rPr lang="en-US" sz="2000" b="1" u="sng" dirty="0">
                <a:solidFill>
                  <a:schemeClr val="accent3"/>
                </a:solidFill>
              </a:rPr>
              <a:t>Vaccine</a:t>
            </a:r>
            <a:endParaRPr lang="en-US" sz="2000" dirty="0">
              <a:solidFill>
                <a:schemeClr val="accent3"/>
              </a:solidFill>
            </a:endParaRPr>
          </a:p>
          <a:p>
            <a:r>
              <a:rPr lang="en-US" sz="2000" dirty="0">
                <a:latin typeface="Arial Narrow" panose="020B0606020202030204" pitchFamily="34" charset="0"/>
              </a:rPr>
              <a:t>Ad26.Mos4 + gp140/alum</a:t>
            </a:r>
          </a:p>
          <a:p>
            <a:endParaRPr lang="en-US" sz="2000" dirty="0">
              <a:latin typeface="Arial Narrow" panose="020B0606020202030204" pitchFamily="34" charset="0"/>
            </a:endParaRPr>
          </a:p>
          <a:p>
            <a:r>
              <a:rPr lang="en-US" sz="2000" b="1" dirty="0">
                <a:solidFill>
                  <a:srgbClr val="FFFF00"/>
                </a:solidFill>
                <a:latin typeface="Arial Narrow" panose="020B0606020202030204" pitchFamily="34" charset="0"/>
              </a:rPr>
              <a:t>All pts can use FTC/TDF</a:t>
            </a:r>
          </a:p>
        </p:txBody>
      </p:sp>
      <p:sp>
        <p:nvSpPr>
          <p:cNvPr id="5" name="TextBox 4">
            <a:extLst>
              <a:ext uri="{FF2B5EF4-FFF2-40B4-BE49-F238E27FC236}">
                <a16:creationId xmlns:a16="http://schemas.microsoft.com/office/drawing/2014/main" id="{651EF7BF-06E8-48C8-A4F5-6364DA852A1F}"/>
              </a:ext>
            </a:extLst>
          </p:cNvPr>
          <p:cNvSpPr txBox="1"/>
          <p:nvPr/>
        </p:nvSpPr>
        <p:spPr>
          <a:xfrm>
            <a:off x="8811490" y="6450676"/>
            <a:ext cx="3300153" cy="369332"/>
          </a:xfrm>
          <a:prstGeom prst="rect">
            <a:avLst/>
          </a:prstGeom>
          <a:noFill/>
        </p:spPr>
        <p:txBody>
          <a:bodyPr wrap="square" rtlCol="0">
            <a:spAutoFit/>
          </a:bodyPr>
          <a:lstStyle/>
          <a:p>
            <a:r>
              <a:rPr lang="en-US" dirty="0"/>
              <a:t>Donnell, 2019, Stat. Comm ID</a:t>
            </a:r>
          </a:p>
        </p:txBody>
      </p:sp>
    </p:spTree>
    <p:extLst>
      <p:ext uri="{BB962C8B-B14F-4D97-AF65-F5344CB8AC3E}">
        <p14:creationId xmlns:p14="http://schemas.microsoft.com/office/powerpoint/2010/main" val="356180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FFE4EE-ED53-4C86-895A-A8E6180DDC74}"/>
              </a:ext>
            </a:extLst>
          </p:cNvPr>
          <p:cNvSpPr>
            <a:spLocks noGrp="1"/>
          </p:cNvSpPr>
          <p:nvPr>
            <p:ph type="title"/>
          </p:nvPr>
        </p:nvSpPr>
        <p:spPr/>
        <p:txBody>
          <a:bodyPr/>
          <a:lstStyle/>
          <a:p>
            <a:pPr algn="l"/>
            <a:r>
              <a:rPr lang="en-US" dirty="0"/>
              <a:t>Compare: STD vs EXP</a:t>
            </a:r>
          </a:p>
        </p:txBody>
      </p:sp>
      <p:sp>
        <p:nvSpPr>
          <p:cNvPr id="2" name="Text Placeholder 1">
            <a:extLst>
              <a:ext uri="{FF2B5EF4-FFF2-40B4-BE49-F238E27FC236}">
                <a16:creationId xmlns:a16="http://schemas.microsoft.com/office/drawing/2014/main" id="{FA75FCC1-861F-4CBB-88DD-E7C245E5DDCD}"/>
              </a:ext>
            </a:extLst>
          </p:cNvPr>
          <p:cNvSpPr>
            <a:spLocks noGrp="1"/>
          </p:cNvSpPr>
          <p:nvPr>
            <p:ph type="body" idx="1"/>
          </p:nvPr>
        </p:nvSpPr>
        <p:spPr/>
        <p:txBody>
          <a:bodyPr>
            <a:normAutofit/>
          </a:bodyPr>
          <a:lstStyle/>
          <a:p>
            <a:r>
              <a:rPr lang="en-US" sz="2800" dirty="0"/>
              <a:t>Examples: </a:t>
            </a:r>
          </a:p>
        </p:txBody>
      </p:sp>
      <p:sp>
        <p:nvSpPr>
          <p:cNvPr id="6" name="Content Placeholder 5">
            <a:extLst>
              <a:ext uri="{FF2B5EF4-FFF2-40B4-BE49-F238E27FC236}">
                <a16:creationId xmlns:a16="http://schemas.microsoft.com/office/drawing/2014/main" id="{505D2BCD-A905-48A3-91F5-000BCB11BF81}"/>
              </a:ext>
            </a:extLst>
          </p:cNvPr>
          <p:cNvSpPr>
            <a:spLocks noGrp="1"/>
          </p:cNvSpPr>
          <p:nvPr>
            <p:ph sz="half" idx="2"/>
          </p:nvPr>
        </p:nvSpPr>
        <p:spPr/>
        <p:txBody>
          <a:bodyPr>
            <a:normAutofit lnSpcReduction="10000"/>
          </a:bodyPr>
          <a:lstStyle/>
          <a:p>
            <a:pPr marL="457200" indent="-457200">
              <a:buFont typeface="Arial" panose="020B0604020202020204" pitchFamily="34" charset="0"/>
              <a:buChar char="•"/>
            </a:pPr>
            <a:r>
              <a:rPr lang="en-US" dirty="0"/>
              <a:t>Active-controlled</a:t>
            </a:r>
          </a:p>
          <a:p>
            <a:pPr marL="457200" indent="-457200">
              <a:buFont typeface="Arial" panose="020B0604020202020204" pitchFamily="34" charset="0"/>
              <a:buChar char="•"/>
            </a:pPr>
            <a:r>
              <a:rPr lang="en-US" dirty="0"/>
              <a:t>FTAF vs FTC/TDF: Discover</a:t>
            </a:r>
          </a:p>
          <a:p>
            <a:pPr marL="457200" indent="-457200">
              <a:buFont typeface="Arial" panose="020B0604020202020204" pitchFamily="34" charset="0"/>
              <a:buChar char="•"/>
            </a:pPr>
            <a:r>
              <a:rPr lang="en-US" dirty="0"/>
              <a:t>CAB-LA vs FTC/TDF: HPTN 083 and HPTN 084</a:t>
            </a:r>
          </a:p>
          <a:p>
            <a:pPr marL="0" indent="0">
              <a:buNone/>
            </a:pPr>
            <a:r>
              <a:rPr lang="en-US" dirty="0"/>
              <a:t>Why?</a:t>
            </a:r>
          </a:p>
          <a:p>
            <a:pPr marL="457200" indent="-457200">
              <a:buFont typeface="Arial" panose="020B0604020202020204" pitchFamily="34" charset="0"/>
              <a:buChar char="•"/>
            </a:pPr>
            <a:r>
              <a:rPr lang="en-US" dirty="0"/>
              <a:t>Credible prior evidence that ARV likely to prevent HIV</a:t>
            </a:r>
          </a:p>
          <a:p>
            <a:pPr marL="457200" indent="-457200">
              <a:buFont typeface="Arial" panose="020B0604020202020204" pitchFamily="34" charset="0"/>
              <a:buChar char="•"/>
            </a:pPr>
            <a:r>
              <a:rPr lang="en-US" dirty="0"/>
              <a:t>Equipoise: New class of ARV</a:t>
            </a:r>
          </a:p>
          <a:p>
            <a:pPr marL="457200" indent="-457200">
              <a:buFont typeface="Arial" panose="020B0604020202020204" pitchFamily="34" charset="0"/>
              <a:buChar char="•"/>
            </a:pPr>
            <a:r>
              <a:rPr lang="en-US" dirty="0"/>
              <a:t>Improved safety, adherence, acceptability </a:t>
            </a:r>
          </a:p>
          <a:p>
            <a:endParaRPr lang="en-US" dirty="0"/>
          </a:p>
        </p:txBody>
      </p:sp>
      <p:sp>
        <p:nvSpPr>
          <p:cNvPr id="3" name="Text Placeholder 2">
            <a:extLst>
              <a:ext uri="{FF2B5EF4-FFF2-40B4-BE49-F238E27FC236}">
                <a16:creationId xmlns:a16="http://schemas.microsoft.com/office/drawing/2014/main" id="{70DBA994-FB30-4221-917E-BC088DFDC5DD}"/>
              </a:ext>
            </a:extLst>
          </p:cNvPr>
          <p:cNvSpPr>
            <a:spLocks noGrp="1"/>
          </p:cNvSpPr>
          <p:nvPr>
            <p:ph type="body" sz="quarter" idx="3"/>
          </p:nvPr>
        </p:nvSpPr>
        <p:spPr/>
        <p:txBody>
          <a:bodyPr>
            <a:normAutofit/>
          </a:bodyPr>
          <a:lstStyle/>
          <a:p>
            <a:r>
              <a:rPr lang="en-US" sz="2800" dirty="0"/>
              <a:t>Examples: </a:t>
            </a:r>
          </a:p>
        </p:txBody>
      </p:sp>
      <p:sp>
        <p:nvSpPr>
          <p:cNvPr id="7" name="Content Placeholder 6">
            <a:extLst>
              <a:ext uri="{FF2B5EF4-FFF2-40B4-BE49-F238E27FC236}">
                <a16:creationId xmlns:a16="http://schemas.microsoft.com/office/drawing/2014/main" id="{3AA8FD6F-552F-429A-B7DA-E387237CDEF0}"/>
              </a:ext>
            </a:extLst>
          </p:cNvPr>
          <p:cNvSpPr>
            <a:spLocks noGrp="1"/>
          </p:cNvSpPr>
          <p:nvPr>
            <p:ph sz="quarter" idx="4"/>
          </p:nvPr>
        </p:nvSpPr>
        <p:spPr/>
        <p:txBody>
          <a:bodyPr>
            <a:normAutofit lnSpcReduction="10000"/>
          </a:bodyPr>
          <a:lstStyle/>
          <a:p>
            <a:pPr marL="457200" indent="-457200">
              <a:buFont typeface="Arial" panose="020B0604020202020204" pitchFamily="34" charset="0"/>
              <a:buChar char="•"/>
            </a:pPr>
            <a:r>
              <a:rPr lang="en-US" dirty="0"/>
              <a:t>Placebo randomized with access to FTC/TDF for all</a:t>
            </a:r>
          </a:p>
          <a:p>
            <a:pPr marL="457200" indent="-457200">
              <a:buFont typeface="Arial" panose="020B0604020202020204" pitchFamily="34" charset="0"/>
              <a:buChar char="•"/>
            </a:pPr>
            <a:r>
              <a:rPr lang="en-US" dirty="0"/>
              <a:t>Vaccine: HVTN 702; HPTN 705</a:t>
            </a:r>
          </a:p>
          <a:p>
            <a:pPr marL="457200" indent="-457200">
              <a:buFont typeface="Arial" panose="020B0604020202020204" pitchFamily="34" charset="0"/>
              <a:buChar char="•"/>
            </a:pPr>
            <a:r>
              <a:rPr lang="en-US" dirty="0" err="1"/>
              <a:t>bnAb</a:t>
            </a:r>
            <a:r>
              <a:rPr lang="en-US" dirty="0"/>
              <a:t>:  AMP trials of VRC01</a:t>
            </a:r>
          </a:p>
          <a:p>
            <a:pPr marL="0" indent="0">
              <a:buNone/>
            </a:pPr>
            <a:r>
              <a:rPr lang="en-US" dirty="0"/>
              <a:t>Why?</a:t>
            </a:r>
          </a:p>
          <a:p>
            <a:pPr marL="457200" indent="-457200">
              <a:buFont typeface="Arial" panose="020B0604020202020204" pitchFamily="34" charset="0"/>
              <a:buChar char="•"/>
            </a:pPr>
            <a:r>
              <a:rPr lang="en-US" dirty="0"/>
              <a:t>No prior evidence in humans of HIV prevention</a:t>
            </a:r>
          </a:p>
          <a:p>
            <a:pPr marL="457200" indent="-457200">
              <a:buFont typeface="Arial" panose="020B0604020202020204" pitchFamily="34" charset="0"/>
              <a:buChar char="•"/>
            </a:pPr>
            <a:r>
              <a:rPr lang="en-US" dirty="0"/>
              <a:t>Ethical obligation of access to  proven prevention</a:t>
            </a:r>
          </a:p>
        </p:txBody>
      </p:sp>
      <p:sp>
        <p:nvSpPr>
          <p:cNvPr id="4" name="Slide Number Placeholder 3">
            <a:extLst>
              <a:ext uri="{FF2B5EF4-FFF2-40B4-BE49-F238E27FC236}">
                <a16:creationId xmlns:a16="http://schemas.microsoft.com/office/drawing/2014/main" id="{4106D328-B614-4C27-BC66-BE6BEF2A3841}"/>
              </a:ext>
            </a:extLst>
          </p:cNvPr>
          <p:cNvSpPr>
            <a:spLocks noGrp="1"/>
          </p:cNvSpPr>
          <p:nvPr>
            <p:ph type="sldNum" sz="quarter" idx="4294967295"/>
          </p:nvPr>
        </p:nvSpPr>
        <p:spPr>
          <a:xfrm>
            <a:off x="9347200" y="6356350"/>
            <a:ext cx="2844800" cy="365125"/>
          </a:xfrm>
        </p:spPr>
        <p:txBody>
          <a:bodyPr/>
          <a:lstStyle/>
          <a:p>
            <a:fld id="{9865C03C-0A86-4701-870D-F107CF086D3A}" type="slidenum">
              <a:rPr lang="en-US" altLang="en-US" smtClean="0"/>
              <a:pPr/>
              <a:t>7</a:t>
            </a:fld>
            <a:endParaRPr lang="en-US" altLang="en-US"/>
          </a:p>
        </p:txBody>
      </p:sp>
      <p:cxnSp>
        <p:nvCxnSpPr>
          <p:cNvPr id="9" name="Straight Connector 8">
            <a:extLst>
              <a:ext uri="{FF2B5EF4-FFF2-40B4-BE49-F238E27FC236}">
                <a16:creationId xmlns:a16="http://schemas.microsoft.com/office/drawing/2014/main" id="{4E30874E-831A-43AC-85F1-C458470DDD53}"/>
              </a:ext>
            </a:extLst>
          </p:cNvPr>
          <p:cNvCxnSpPr/>
          <p:nvPr/>
        </p:nvCxnSpPr>
        <p:spPr bwMode="auto">
          <a:xfrm>
            <a:off x="5964237" y="136525"/>
            <a:ext cx="0" cy="6721475"/>
          </a:xfrm>
          <a:prstGeom prst="line">
            <a:avLst/>
          </a:prstGeom>
          <a:solidFill>
            <a:schemeClr val="accent1"/>
          </a:solidFill>
          <a:ln w="762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itle 4">
            <a:extLst>
              <a:ext uri="{FF2B5EF4-FFF2-40B4-BE49-F238E27FC236}">
                <a16:creationId xmlns:a16="http://schemas.microsoft.com/office/drawing/2014/main" id="{4808FA10-C983-4F99-BBC7-FB2E975E5129}"/>
              </a:ext>
            </a:extLst>
          </p:cNvPr>
          <p:cNvSpPr txBox="1">
            <a:spLocks/>
          </p:cNvSpPr>
          <p:nvPr/>
        </p:nvSpPr>
        <p:spPr bwMode="auto">
          <a:xfrm>
            <a:off x="6289709" y="514589"/>
            <a:ext cx="5440330" cy="60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b="1">
                <a:solidFill>
                  <a:srgbClr val="1C3B61"/>
                </a:solidFill>
                <a:latin typeface="+mj-lt"/>
                <a:ea typeface="ヒラギノ角ゴ Pro W3" charset="0"/>
                <a:cs typeface="ヒラギノ角ゴ Pro W3" charset="0"/>
              </a:defRPr>
            </a:lvl1pPr>
            <a:lvl2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1C3B61"/>
                </a:solidFill>
                <a:latin typeface="Arial" pitchFamily="34" charset="0"/>
                <a:ea typeface="ヒラギノ角ゴ Pro W3" charset="0"/>
                <a:cs typeface="ヒラギノ角ゴ Pro W3" charset="0"/>
              </a:defRPr>
            </a:lvl5pPr>
            <a:lvl6pPr marL="457189" algn="ctr" rtl="0" fontAlgn="base">
              <a:spcBef>
                <a:spcPct val="0"/>
              </a:spcBef>
              <a:spcAft>
                <a:spcPct val="0"/>
              </a:spcAft>
              <a:defRPr sz="4000" b="1">
                <a:solidFill>
                  <a:schemeClr val="bg1"/>
                </a:solidFill>
                <a:latin typeface="Arial" pitchFamily="34" charset="0"/>
              </a:defRPr>
            </a:lvl6pPr>
            <a:lvl7pPr marL="914377" algn="ctr" rtl="0" fontAlgn="base">
              <a:spcBef>
                <a:spcPct val="0"/>
              </a:spcBef>
              <a:spcAft>
                <a:spcPct val="0"/>
              </a:spcAft>
              <a:defRPr sz="4000" b="1">
                <a:solidFill>
                  <a:schemeClr val="bg1"/>
                </a:solidFill>
                <a:latin typeface="Arial" pitchFamily="34" charset="0"/>
              </a:defRPr>
            </a:lvl7pPr>
            <a:lvl8pPr marL="1371566" algn="ctr" rtl="0" fontAlgn="base">
              <a:spcBef>
                <a:spcPct val="0"/>
              </a:spcBef>
              <a:spcAft>
                <a:spcPct val="0"/>
              </a:spcAft>
              <a:defRPr sz="4000" b="1">
                <a:solidFill>
                  <a:schemeClr val="bg1"/>
                </a:solidFill>
                <a:latin typeface="Arial" pitchFamily="34" charset="0"/>
              </a:defRPr>
            </a:lvl8pPr>
            <a:lvl9pPr marL="1828754" algn="ctr" rtl="0" fontAlgn="base">
              <a:spcBef>
                <a:spcPct val="0"/>
              </a:spcBef>
              <a:spcAft>
                <a:spcPct val="0"/>
              </a:spcAft>
              <a:defRPr sz="4000" b="1">
                <a:solidFill>
                  <a:schemeClr val="bg1"/>
                </a:solidFill>
                <a:latin typeface="Arial" pitchFamily="34" charset="0"/>
              </a:defRPr>
            </a:lvl9pPr>
          </a:lstStyle>
          <a:p>
            <a:r>
              <a:rPr lang="en-US" sz="3600" kern="0" dirty="0">
                <a:solidFill>
                  <a:srgbClr val="FF0000"/>
                </a:solidFill>
                <a:latin typeface="Franklin Gothic Book" panose="020B0503020102020204" pitchFamily="34" charset="0"/>
              </a:rPr>
              <a:t>Layer: EXP vs PBO (+ STD) </a:t>
            </a:r>
          </a:p>
        </p:txBody>
      </p:sp>
    </p:spTree>
    <p:extLst>
      <p:ext uri="{BB962C8B-B14F-4D97-AF65-F5344CB8AC3E}">
        <p14:creationId xmlns:p14="http://schemas.microsoft.com/office/powerpoint/2010/main" val="71921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B216-A723-48D4-9046-0F82B08D15C3}"/>
              </a:ext>
            </a:extLst>
          </p:cNvPr>
          <p:cNvSpPr>
            <a:spLocks noGrp="1"/>
          </p:cNvSpPr>
          <p:nvPr>
            <p:ph type="title"/>
          </p:nvPr>
        </p:nvSpPr>
        <p:spPr/>
        <p:txBody>
          <a:bodyPr/>
          <a:lstStyle/>
          <a:p>
            <a:r>
              <a:rPr lang="en-US" dirty="0"/>
              <a:t>Future trials of </a:t>
            </a:r>
            <a:r>
              <a:rPr lang="en-US" u="sng" dirty="0"/>
              <a:t>long acting </a:t>
            </a:r>
            <a:r>
              <a:rPr lang="en-US" dirty="0"/>
              <a:t>prevention</a:t>
            </a:r>
          </a:p>
        </p:txBody>
      </p:sp>
      <p:sp>
        <p:nvSpPr>
          <p:cNvPr id="3" name="Content Placeholder 2">
            <a:extLst>
              <a:ext uri="{FF2B5EF4-FFF2-40B4-BE49-F238E27FC236}">
                <a16:creationId xmlns:a16="http://schemas.microsoft.com/office/drawing/2014/main" id="{8A30B821-7E83-48A5-A8BE-6377394FD1A7}"/>
              </a:ext>
            </a:extLst>
          </p:cNvPr>
          <p:cNvSpPr>
            <a:spLocks noGrp="1"/>
          </p:cNvSpPr>
          <p:nvPr>
            <p:ph idx="1"/>
          </p:nvPr>
        </p:nvSpPr>
        <p:spPr/>
        <p:txBody>
          <a:bodyPr/>
          <a:lstStyle/>
          <a:p>
            <a:pPr marL="0" indent="0">
              <a:buNone/>
            </a:pPr>
            <a:r>
              <a:rPr lang="en-US" dirty="0"/>
              <a:t> </a:t>
            </a:r>
            <a:r>
              <a:rPr lang="en-US" b="1" dirty="0"/>
              <a:t>Randomized Clinical Trial with HIV infection outcome</a:t>
            </a:r>
          </a:p>
          <a:p>
            <a:pPr marL="514350" indent="-514350">
              <a:buFont typeface="+mj-lt"/>
              <a:buAutoNum type="arabicPeriod"/>
            </a:pPr>
            <a:r>
              <a:rPr lang="en-US" dirty="0"/>
              <a:t>Refine the design approach</a:t>
            </a:r>
          </a:p>
          <a:p>
            <a:pPr marL="914400" lvl="1" indent="-514350"/>
            <a:r>
              <a:rPr lang="en-US" dirty="0"/>
              <a:t>Address the remaining unmet need</a:t>
            </a:r>
          </a:p>
          <a:p>
            <a:pPr marL="914400" lvl="1" indent="-514350"/>
            <a:r>
              <a:rPr lang="en-US" dirty="0"/>
              <a:t>“Mosaic Effectiveness”</a:t>
            </a:r>
          </a:p>
          <a:p>
            <a:pPr marL="514350" indent="-514350">
              <a:buFont typeface="+mj-lt"/>
              <a:buAutoNum type="arabicPeriod"/>
            </a:pPr>
            <a:r>
              <a:rPr lang="en-US" dirty="0"/>
              <a:t>Potentially low HIV infections: supplemental evidence</a:t>
            </a:r>
          </a:p>
          <a:p>
            <a:pPr marL="914400" lvl="1" indent="-514350"/>
            <a:r>
              <a:rPr lang="en-US" dirty="0"/>
              <a:t>Ongoing HIV exposure</a:t>
            </a:r>
          </a:p>
          <a:p>
            <a:pPr marL="914400" lvl="1" indent="-514350"/>
            <a:r>
              <a:rPr lang="en-US" dirty="0"/>
              <a:t>Evidence of relationship between drug concentrations and HIV risk </a:t>
            </a:r>
          </a:p>
        </p:txBody>
      </p:sp>
      <p:sp>
        <p:nvSpPr>
          <p:cNvPr id="5" name="Slide Number Placeholder 4">
            <a:extLst>
              <a:ext uri="{FF2B5EF4-FFF2-40B4-BE49-F238E27FC236}">
                <a16:creationId xmlns:a16="http://schemas.microsoft.com/office/drawing/2014/main" id="{E1F76244-E7B2-4110-A291-C1451EC127FE}"/>
              </a:ext>
            </a:extLst>
          </p:cNvPr>
          <p:cNvSpPr>
            <a:spLocks noGrp="1"/>
          </p:cNvSpPr>
          <p:nvPr>
            <p:ph type="sldNum" sz="quarter" idx="4294967295"/>
          </p:nvPr>
        </p:nvSpPr>
        <p:spPr>
          <a:xfrm>
            <a:off x="9347200" y="6356350"/>
            <a:ext cx="2844800" cy="365125"/>
          </a:xfrm>
        </p:spPr>
        <p:txBody>
          <a:bodyPr/>
          <a:lstStyle/>
          <a:p>
            <a:fld id="{B8FB64E6-7981-442A-B286-05E7857C65BC}" type="slidenum">
              <a:rPr lang="en-US" altLang="en-US" smtClean="0"/>
              <a:pPr/>
              <a:t>8</a:t>
            </a:fld>
            <a:endParaRPr lang="en-US" altLang="en-US"/>
          </a:p>
        </p:txBody>
      </p:sp>
    </p:spTree>
    <p:extLst>
      <p:ext uri="{BB962C8B-B14F-4D97-AF65-F5344CB8AC3E}">
        <p14:creationId xmlns:p14="http://schemas.microsoft.com/office/powerpoint/2010/main" val="216553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EA4CAF39-C04C-494A-8455-28BA6529EA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618" b="22985"/>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0505B6-64C3-4A2F-90D8-F53D005EBD12}"/>
              </a:ext>
            </a:extLst>
          </p:cNvPr>
          <p:cNvSpPr txBox="1"/>
          <p:nvPr/>
        </p:nvSpPr>
        <p:spPr>
          <a:xfrm>
            <a:off x="3097078" y="3196986"/>
            <a:ext cx="6400800" cy="769441"/>
          </a:xfrm>
          <a:prstGeom prst="rect">
            <a:avLst/>
          </a:prstGeom>
          <a:solidFill>
            <a:schemeClr val="tx1"/>
          </a:solidFill>
        </p:spPr>
        <p:txBody>
          <a:bodyPr wrap="square" rtlCol="0" anchor="ctr">
            <a:spAutoFit/>
          </a:bodyPr>
          <a:lstStyle/>
          <a:p>
            <a:pPr algn="ct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The Prevention Mosaic</a:t>
            </a:r>
          </a:p>
        </p:txBody>
      </p:sp>
      <p:sp>
        <p:nvSpPr>
          <p:cNvPr id="5" name="Title 4">
            <a:extLst>
              <a:ext uri="{FF2B5EF4-FFF2-40B4-BE49-F238E27FC236}">
                <a16:creationId xmlns:a16="http://schemas.microsoft.com/office/drawing/2014/main" id="{C4398722-A0F8-4D39-ACE0-BA4434B2D93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51435972"/>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red Hutch 1">
    <a:dk1>
      <a:srgbClr val="1C3B61"/>
    </a:dk1>
    <a:lt1>
      <a:srgbClr val="89C348"/>
    </a:lt1>
    <a:dk2>
      <a:srgbClr val="207C7E"/>
    </a:dk2>
    <a:lt2>
      <a:srgbClr val="E6E6E6"/>
    </a:lt2>
    <a:accent1>
      <a:srgbClr val="39B6B9"/>
    </a:accent1>
    <a:accent2>
      <a:srgbClr val="89C348"/>
    </a:accent2>
    <a:accent3>
      <a:srgbClr val="FFFFFF"/>
    </a:accent3>
    <a:accent4>
      <a:srgbClr val="000000"/>
    </a:accent4>
    <a:accent5>
      <a:srgbClr val="FFFFFF"/>
    </a:accent5>
    <a:accent6>
      <a:srgbClr val="FFFFFF"/>
    </a:accent6>
    <a:hlink>
      <a:srgbClr val="207C7E"/>
    </a:hlink>
    <a:folHlink>
      <a:srgbClr val="39B6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AIDS2016_template</Template>
  <TotalTime>15491</TotalTime>
  <Words>2264</Words>
  <Application>Microsoft Office PowerPoint</Application>
  <PresentationFormat>Widescreen</PresentationFormat>
  <Paragraphs>316</Paragraphs>
  <Slides>20</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Algerian</vt:lpstr>
      <vt:lpstr>Arial</vt:lpstr>
      <vt:lpstr>Arial Narrow</vt:lpstr>
      <vt:lpstr>Calibri</vt:lpstr>
      <vt:lpstr>Franklin Gothic Book</vt:lpstr>
      <vt:lpstr>Raleway</vt:lpstr>
      <vt:lpstr>Tahoma</vt:lpstr>
      <vt:lpstr>Times New Roman</vt:lpstr>
      <vt:lpstr>ヒラギノ角ゴ Pro W3</vt:lpstr>
      <vt:lpstr>AIDS 2016_Template</vt:lpstr>
      <vt:lpstr>PowerPoint Presentation</vt:lpstr>
      <vt:lpstr>Future Efficacy Trials for ARV-based Prevention</vt:lpstr>
      <vt:lpstr>Eras in HIV prevention</vt:lpstr>
      <vt:lpstr>How will we advance new biomedical interventions?</vt:lpstr>
      <vt:lpstr>With an effective product, three choices in future RCTs</vt:lpstr>
      <vt:lpstr>With an effective product, three choices in future RCTs</vt:lpstr>
      <vt:lpstr>Compare: STD vs EXP</vt:lpstr>
      <vt:lpstr>Future trials of long acting prevention</vt:lpstr>
      <vt:lpstr>PowerPoint Presentation</vt:lpstr>
      <vt:lpstr>PowerPoint Presentation</vt:lpstr>
      <vt:lpstr>Potential approach</vt:lpstr>
      <vt:lpstr>Sample size implications</vt:lpstr>
      <vt:lpstr>Potential approach</vt:lpstr>
      <vt:lpstr>Future trials of long acting prevention</vt:lpstr>
      <vt:lpstr>Challenges with future randomized non-inferiority trials</vt:lpstr>
      <vt:lpstr>Approaches when HIV infections in trials are rare </vt:lpstr>
      <vt:lpstr>Acute infections at enrollment</vt:lpstr>
      <vt:lpstr>HIV incidence using cross-sectional incidence assays</vt:lpstr>
      <vt:lpstr>Correlates of HIV exposure risk </vt:lpstr>
      <vt:lpstr>Conclusions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Donnell, Deborah J</cp:lastModifiedBy>
  <cp:revision>74</cp:revision>
  <cp:lastPrinted>2017-01-16T15:31:13Z</cp:lastPrinted>
  <dcterms:created xsi:type="dcterms:W3CDTF">2017-01-13T09:09:35Z</dcterms:created>
  <dcterms:modified xsi:type="dcterms:W3CDTF">2019-07-23T17:01:13Z</dcterms:modified>
</cp:coreProperties>
</file>